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  <p:sldMasterId id="2147483666" r:id="rId2"/>
    <p:sldMasterId id="2147483690" r:id="rId3"/>
    <p:sldMasterId id="2147483696" r:id="rId4"/>
  </p:sldMasterIdLst>
  <p:notesMasterIdLst>
    <p:notesMasterId r:id="rId39"/>
  </p:notesMasterIdLst>
  <p:sldIdLst>
    <p:sldId id="447" r:id="rId5"/>
    <p:sldId id="527" r:id="rId6"/>
    <p:sldId id="535" r:id="rId7"/>
    <p:sldId id="449" r:id="rId8"/>
    <p:sldId id="451" r:id="rId9"/>
    <p:sldId id="530" r:id="rId10"/>
    <p:sldId id="533" r:id="rId11"/>
    <p:sldId id="537" r:id="rId12"/>
    <p:sldId id="531" r:id="rId13"/>
    <p:sldId id="559" r:id="rId14"/>
    <p:sldId id="532" r:id="rId15"/>
    <p:sldId id="534" r:id="rId16"/>
    <p:sldId id="487" r:id="rId17"/>
    <p:sldId id="538" r:id="rId18"/>
    <p:sldId id="539" r:id="rId19"/>
    <p:sldId id="540" r:id="rId20"/>
    <p:sldId id="526" r:id="rId21"/>
    <p:sldId id="550" r:id="rId22"/>
    <p:sldId id="552" r:id="rId23"/>
    <p:sldId id="551" r:id="rId24"/>
    <p:sldId id="541" r:id="rId25"/>
    <p:sldId id="558" r:id="rId26"/>
    <p:sldId id="555" r:id="rId27"/>
    <p:sldId id="542" r:id="rId28"/>
    <p:sldId id="546" r:id="rId29"/>
    <p:sldId id="543" r:id="rId30"/>
    <p:sldId id="544" r:id="rId31"/>
    <p:sldId id="545" r:id="rId32"/>
    <p:sldId id="554" r:id="rId33"/>
    <p:sldId id="553" r:id="rId34"/>
    <p:sldId id="556" r:id="rId35"/>
    <p:sldId id="560" r:id="rId36"/>
    <p:sldId id="557" r:id="rId37"/>
    <p:sldId id="257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預設章節" id="{9C4CED5A-C30E-4D0C-AC6C-3202D1BD7AF1}">
          <p14:sldIdLst>
            <p14:sldId id="447"/>
            <p14:sldId id="527"/>
            <p14:sldId id="535"/>
            <p14:sldId id="449"/>
          </p14:sldIdLst>
        </p14:section>
        <p14:section name="Concepts" id="{FCD0A36C-18A1-4FE4-BF61-71C9E5F33720}">
          <p14:sldIdLst>
            <p14:sldId id="451"/>
            <p14:sldId id="530"/>
            <p14:sldId id="533"/>
            <p14:sldId id="537"/>
          </p14:sldIdLst>
        </p14:section>
        <p14:section name="NineYi.Msa.Infra.Messaging.*" id="{2A21FE6D-1926-4F1C-AF49-0C406CDD059B}">
          <p14:sldIdLst>
            <p14:sldId id="531"/>
            <p14:sldId id="559"/>
            <p14:sldId id="532"/>
            <p14:sldId id="534"/>
            <p14:sldId id="487"/>
            <p14:sldId id="538"/>
            <p14:sldId id="539"/>
            <p14:sldId id="540"/>
          </p14:sldIdLst>
        </p14:section>
        <p14:section name="Inside Messaging.*" id="{69AB5C7E-9615-4D25-9274-87D6B490CA5F}">
          <p14:sldIdLst>
            <p14:sldId id="526"/>
            <p14:sldId id="550"/>
            <p14:sldId id="552"/>
            <p14:sldId id="551"/>
            <p14:sldId id="541"/>
            <p14:sldId id="558"/>
            <p14:sldId id="555"/>
            <p14:sldId id="542"/>
            <p14:sldId id="546"/>
            <p14:sldId id="543"/>
            <p14:sldId id="544"/>
            <p14:sldId id="545"/>
            <p14:sldId id="554"/>
            <p14:sldId id="553"/>
          </p14:sldIdLst>
        </p14:section>
        <p14:section name="Q &amp; A" id="{B75E41A6-BADE-4FC9-A388-CAE3998B1900}">
          <p14:sldIdLst>
            <p14:sldId id="556"/>
            <p14:sldId id="560"/>
            <p14:sldId id="557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4D4"/>
    <a:srgbClr val="F8F8F8"/>
    <a:srgbClr val="FFFF00"/>
    <a:srgbClr val="000000"/>
    <a:srgbClr val="FFFFFF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E06D3C-0EF4-45EC-B324-C17FE8BDEE0C}">
  <a:tblStyle styleId="{66E06D3C-0EF4-45EC-B324-C17FE8BDEE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6418" autoAdjust="0"/>
  </p:normalViewPr>
  <p:slideViewPr>
    <p:cSldViewPr snapToGrid="0">
      <p:cViewPr varScale="1">
        <p:scale>
          <a:sx n="99" d="100"/>
          <a:sy n="99" d="100"/>
        </p:scale>
        <p:origin x="974" y="8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3724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59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TW" altLang="en-US" dirty="0"/>
              <a:t>課程目標</a:t>
            </a:r>
            <a:r>
              <a:rPr lang="en-US" altLang="zh-TW" dirty="0"/>
              <a:t>:</a:t>
            </a:r>
            <a:r>
              <a:rPr lang="zh-TW" altLang="en-US" dirty="0"/>
              <a:t> 讓 </a:t>
            </a:r>
            <a:r>
              <a:rPr lang="en-US" altLang="zh-TW" dirty="0"/>
              <a:t>server group developer </a:t>
            </a:r>
            <a:r>
              <a:rPr lang="zh-TW" altLang="en-US" dirty="0"/>
              <a:t>了解 </a:t>
            </a:r>
            <a:r>
              <a:rPr lang="en-US" altLang="zh-TW" dirty="0"/>
              <a:t>“</a:t>
            </a:r>
            <a:r>
              <a:rPr lang="zh-TW" altLang="en-US" dirty="0"/>
              <a:t>如何使用</a:t>
            </a:r>
            <a:r>
              <a:rPr lang="en-US" altLang="zh-TW" dirty="0"/>
              <a:t>”</a:t>
            </a:r>
            <a:r>
              <a:rPr lang="zh-TW" altLang="en-US" dirty="0"/>
              <a:t> </a:t>
            </a:r>
            <a:r>
              <a:rPr lang="en-US" altLang="zh-TW" dirty="0" err="1"/>
              <a:t>MessageClient</a:t>
            </a:r>
            <a:r>
              <a:rPr lang="en-US" altLang="zh-TW" dirty="0"/>
              <a:t> / </a:t>
            </a:r>
            <a:r>
              <a:rPr lang="en-US" altLang="zh-TW" dirty="0" err="1"/>
              <a:t>MessageWorker</a:t>
            </a:r>
            <a:endParaRPr lang="en-US" altLang="zh-TW" dirty="0"/>
          </a:p>
          <a:p>
            <a:pPr marL="139700" indent="0">
              <a:buNone/>
            </a:pP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了解怎麼用的同時，能理解背後設計理念，甚至進一步了解該怎麼設計這樣的元件給團隊使用的技巧。</a:t>
            </a: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架構性的思考</a:t>
            </a:r>
            <a:r>
              <a:rPr lang="en-US" altLang="zh-TW" dirty="0"/>
              <a:t>:</a:t>
            </a:r>
            <a:r>
              <a:rPr lang="zh-TW" altLang="en-US" dirty="0"/>
              <a:t> 專注再要解決的問題，不重新發明 </a:t>
            </a:r>
            <a:r>
              <a:rPr lang="en-US" altLang="zh-TW" dirty="0"/>
              <a:t>framework, </a:t>
            </a:r>
            <a:r>
              <a:rPr lang="zh-TW" altLang="en-US" dirty="0"/>
              <a:t>盡可能地用基礎元件 </a:t>
            </a:r>
            <a:r>
              <a:rPr lang="en-US" altLang="zh-TW" dirty="0"/>
              <a:t>(</a:t>
            </a:r>
            <a:r>
              <a:rPr lang="zh-TW" altLang="en-US" dirty="0"/>
              <a:t>如 </a:t>
            </a:r>
            <a:r>
              <a:rPr lang="en-US" altLang="zh-TW" dirty="0"/>
              <a:t>language</a:t>
            </a:r>
            <a:r>
              <a:rPr lang="zh-TW" altLang="en-US" dirty="0"/>
              <a:t> 內建的 </a:t>
            </a:r>
            <a:r>
              <a:rPr lang="en-US" altLang="zh-TW" dirty="0"/>
              <a:t>BCL), </a:t>
            </a:r>
            <a:r>
              <a:rPr lang="zh-TW" altLang="en-US" dirty="0"/>
              <a:t>讓 </a:t>
            </a:r>
            <a:r>
              <a:rPr lang="en-US" altLang="zh-TW" dirty="0"/>
              <a:t>developer</a:t>
            </a:r>
            <a:r>
              <a:rPr lang="zh-TW" altLang="en-US" dirty="0"/>
              <a:t> </a:t>
            </a:r>
            <a:r>
              <a:rPr lang="en-US" altLang="zh-TW" dirty="0"/>
              <a:t>team</a:t>
            </a:r>
            <a:r>
              <a:rPr lang="zh-TW" altLang="en-US" dirty="0"/>
              <a:t> 能套用在自己的框架內使用。</a:t>
            </a:r>
            <a:endParaRPr lang="en-US" altLang="zh-TW" dirty="0"/>
          </a:p>
          <a:p>
            <a:pPr marL="139700" indent="0">
              <a:buNone/>
            </a:pP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替團隊做好抽象畫 </a:t>
            </a:r>
            <a:r>
              <a:rPr lang="en-US" altLang="zh-TW" dirty="0"/>
              <a:t>(</a:t>
            </a:r>
            <a:r>
              <a:rPr lang="zh-TW" altLang="en-US" dirty="0"/>
              <a:t>不綁定特定 </a:t>
            </a:r>
            <a:r>
              <a:rPr lang="en-US" altLang="zh-TW" dirty="0"/>
              <a:t>services), </a:t>
            </a:r>
            <a:r>
              <a:rPr lang="zh-TW" altLang="en-US" dirty="0"/>
              <a:t>及整合其他環節。這是團隊自行開發，而非專注再選擇 </a:t>
            </a:r>
            <a:r>
              <a:rPr lang="en-US" altLang="zh-TW" dirty="0"/>
              <a:t>framework</a:t>
            </a:r>
            <a:r>
              <a:rPr lang="zh-TW" altLang="en-US" dirty="0"/>
              <a:t> 的主要原因。</a:t>
            </a:r>
          </a:p>
        </p:txBody>
      </p:sp>
    </p:spTree>
    <p:extLst>
      <p:ext uri="{BB962C8B-B14F-4D97-AF65-F5344CB8AC3E}">
        <p14:creationId xmlns:p14="http://schemas.microsoft.com/office/powerpoint/2010/main" val="2396172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Notes: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Cloud Service / Cloud native  / Container / Microservices ….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zh-TW" altLang="en-US" dirty="0"/>
              <a:t>線上服務的複雜度越來越高，服務數量變多，服務的 </a:t>
            </a:r>
            <a:r>
              <a:rPr lang="en-US" altLang="zh-TW" dirty="0"/>
              <a:t>instance</a:t>
            </a:r>
            <a:r>
              <a:rPr lang="zh-TW" altLang="en-US" dirty="0"/>
              <a:t> 也變多</a:t>
            </a: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管理的挑戰也變大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77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Granular </a:t>
            </a:r>
            <a:r>
              <a:rPr lang="zh-TW" altLang="en-US" dirty="0"/>
              <a:t>粒狀的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985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TW" altLang="en-US" dirty="0"/>
              <a:t>除了數量之外，複雜度也隨之升高。</a:t>
            </a:r>
            <a:endParaRPr lang="en-US" altLang="zh-TW" dirty="0"/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zh-TW" altLang="en-US" dirty="0"/>
              <a:t>每個服務 </a:t>
            </a:r>
            <a:r>
              <a:rPr lang="en-US" altLang="zh-TW" dirty="0"/>
              <a:t>(service) </a:t>
            </a:r>
            <a:r>
              <a:rPr lang="zh-TW" altLang="en-US" dirty="0"/>
              <a:t>及每個個體 </a:t>
            </a:r>
            <a:r>
              <a:rPr lang="en-US" altLang="zh-TW" dirty="0"/>
              <a:t>(instance) </a:t>
            </a:r>
            <a:r>
              <a:rPr lang="zh-TW" altLang="en-US" dirty="0"/>
              <a:t>都必須更精準的掌握其他服務的狀態 </a:t>
            </a:r>
            <a:r>
              <a:rPr lang="en-US" altLang="zh-TW" dirty="0"/>
              <a:t>(availability, </a:t>
            </a:r>
            <a:r>
              <a:rPr lang="en-US" altLang="zh-TW" dirty="0" err="1"/>
              <a:t>endpoitns</a:t>
            </a:r>
            <a:r>
              <a:rPr lang="en-US" altLang="zh-TW" dirty="0"/>
              <a:t>)</a:t>
            </a:r>
          </a:p>
          <a:p>
            <a:pPr marL="139700" indent="0">
              <a:buNone/>
            </a:pPr>
            <a:r>
              <a:rPr lang="zh-TW" altLang="en-US" dirty="0"/>
              <a:t>服務之間的通訊也越來越複雜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7747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DEMO worker thread count effect</a:t>
            </a:r>
          </a:p>
          <a:p>
            <a:r>
              <a:rPr lang="en-US" altLang="zh-TW" dirty="0"/>
              <a:t>DEMO manual / auto reset event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415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 dirty="0"/>
          </a:p>
        </p:txBody>
      </p:sp>
      <p:cxnSp>
        <p:nvCxnSpPr>
          <p:cNvPr id="64" name="Shape 64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50800" cap="flat" cmpd="sng">
            <a:solidFill>
              <a:srgbClr val="DA000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0C49AA-455B-4247-BBAA-24C5D0935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9F0A37-BB4C-43D7-B636-267C7A222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54ED1C0-CC89-46E8-9822-DD4FE5415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3620520-3D8C-4274-8A73-8F6FD9ED8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6CCCF4E-C045-4456-8F8B-CA249BC0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2529E2-6911-4231-8734-688831919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2576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1AC7E5-7DB8-499D-B514-3C7F4FD86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D544DF8-4B77-4FDD-B51A-09377B8CBB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AB1406A-202D-41E5-85E5-89188A829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6A5A6C-1AED-4B1C-8687-4F44683AC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B75F5F-D2EE-4841-B4C5-E6CC347D5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A32E475-D197-48AC-9F89-0AA6F13D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6838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B011E6-2330-47C7-A328-54B58AF84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4727942-E63E-41EC-90C5-EE73DB552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8104F5-738C-407C-9F61-CB8E1F0C5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09B734-17B0-4D01-B69A-24774E1AD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73B9B0-C1F2-46BA-B9F4-8D21B904F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0517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93C2B20-5F8B-49CA-8A11-48BB9BEED4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D8FE46F-6127-4D7B-BE33-DE069D723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A45033-56AE-4E40-80CA-A38855D59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40AC23-0125-4CD4-A513-A06A4851E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EE4711A-214D-404C-8B44-4CFEFF8DB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26038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59" name="Shape 59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Shape 60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980655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Shape 81"/>
          <p:cNvCxnSpPr/>
          <p:nvPr/>
        </p:nvCxnSpPr>
        <p:spPr>
          <a:xfrm>
            <a:off x="457200" y="113139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02672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131E4F-F48C-4520-B16A-0344EAC42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E439360-106A-40DB-97EE-BE66ECDEE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6957624-B08D-46D5-85DF-7A85EACBD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8B81E6-8726-4D47-88DB-71C0617F0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8B5639-F507-4DE6-AD04-D45A16915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71868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1C20C1-25E7-4233-B3C6-4FB1ACBCB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C56128-E30F-4A7D-9B3D-9A9237C8DF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27A427-DD24-4229-96F6-EE50AADDA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77DEC8B-7AAA-4877-9A1F-2A0B426FD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AEE15D-0F92-4F0C-955D-2CA2FDAEA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5981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7FA0C1-45D8-451A-B84B-4773260D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B0EA3F-116A-431C-8800-04360DFF8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34A716-4A1E-4E86-8E27-5597C1DC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795F3F-202A-4AB3-ADA0-6DB2C18A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C17B6B8-3E28-4169-8B29-7B6690B4F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26728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8EE901-D071-41F0-9AF6-31BD2D65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5738F1-6B90-428A-983A-5BF6D4F5D8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5DF7523-4E26-48F7-8FA8-7F178362D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C484590-3905-48A2-94FB-394D1DAF7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7DBAC3-F050-4EEE-A304-77DF3C9EB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27B3285-5C40-4F4F-9789-807C83BA2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6798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457200" y="563760"/>
            <a:ext cx="8229600" cy="300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457200" y="3716392"/>
            <a:ext cx="8229600" cy="123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59" name="Shape 59"/>
          <p:cNvCxnSpPr/>
          <p:nvPr/>
        </p:nvCxnSpPr>
        <p:spPr>
          <a:xfrm>
            <a:off x="457200" y="411480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" name="Shape 60"/>
          <p:cNvCxnSpPr/>
          <p:nvPr/>
        </p:nvCxnSpPr>
        <p:spPr>
          <a:xfrm>
            <a:off x="457200" y="3633383"/>
            <a:ext cx="82296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1395413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5C5D3A-EE05-4CBA-932C-373E63435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E645D5-7F6B-459D-B626-9A9AA4D0A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39C5065-DC4B-4493-852B-61E2631ADF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E10D7E1-D192-49FD-9D57-7596E3D4B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9B0976A-3DCA-42E1-B856-ED2801CD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E0FD8F9-FC44-42B0-BDD4-DA55423D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489E58E-1FD8-488D-8000-7EB41E87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F9EB9A0-7A20-40FC-9458-B7847FA6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1745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F30E92-52BE-4479-81E1-B29CFC7C8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3A000BF-193E-45FE-A641-F9EFEE2BB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B74BCBF-9A3E-4B22-A21A-4F5324FDE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82E47EF-90E4-4C3F-855D-A567546EF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7821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24054D9-184A-425C-8F7B-79EDCBB49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B9F9CC0-5DF9-4022-A4F1-6A02209C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17E195B-BA44-44D1-B45A-8A26EDF0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42276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18ED77-8A94-4CA0-9649-CCB52C315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2332F4-59F9-447E-893D-DDF767E8F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D51370E-9E63-4C68-9AA6-32F9D4858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87B580D-A506-4325-8C22-30EA4F3B9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C7761C4-D72B-4D48-A41B-38F75F495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C3AF76-BB19-4C83-93E7-6A89EAE1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52315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3D49A9-2C6F-4666-85DB-CEF6B9D72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53E3735-6505-42C6-99DE-5C95787BA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2A089FE-FF18-4D9D-83BD-FD9256899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F3F443-DB4D-4327-BBB8-5FA5261E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E96A05C-CC71-4E3B-BF5C-C6203D1E9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6A0AD2A-EA32-44A0-936C-45050A597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21771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5CECA7-952E-4FB2-89D2-83EDC6C4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17949BD-22DF-42F9-89AC-FD881247CD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325678-379E-411B-B48B-C0949604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267834-FB81-4EE6-816E-E1152596A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3233B8-1C0B-4803-8B50-B4CEB647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5330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5409438-392F-4DA2-B875-7A8762F8F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7CF30E3-8C73-4D01-AAC1-E7C96CE82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71DF35-369C-4F7A-8DC9-A33394A7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D96D01-7307-40DE-9D1B-3608B6F23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0112AA-A296-4D11-9926-A4DA61F4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337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D770FF-C486-42D0-9123-ACFE2FF99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7915CD9-B43A-4FC4-AFC7-74C21875A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F673F7-E27E-4D67-A578-E345993D9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372A0A-B2AF-466A-A33E-B7A7B53B0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1347D7-FCED-438F-A579-479D4A3D5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875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743E61-CCF3-4655-99C7-3F9BDEF7A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7F3371-CE99-4602-85D0-7576970DA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BCF307-D2E5-4632-8CD2-5C4332653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566177-8418-4DAA-B696-C76BF99FE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64293C-48AE-4508-9A6D-172D11F9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87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D5C16F-74B2-4FA0-9C90-4E2497671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9341B3-E749-4524-9C9B-4261016B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D53BAAE-AA72-46AA-9EB4-14B907822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8EAFBD-BAF3-4232-AE3F-9DAAC475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D41E42-C17B-4F5E-A435-7ACD273E3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3893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681071-B08F-4F1B-8B54-6D85BE5B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42A44E-B390-4D71-8B4E-BB19B702FF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CC1844-0294-45CA-ABC9-1C8967814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46CE8F-F572-4673-B82A-EAD0522AF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34FFC9C-FC9A-4FDE-A922-E46741B44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FB260D7-1DF1-4F5D-8E7F-BDE7C731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360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5585A7-8372-4F82-969A-E05F40BAD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2D1C22-B3F8-43EF-9BDF-D0B6B8C88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78E9C0-5205-4723-AC2D-5C9AE2EE38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299D65E-BE8D-444E-A747-0064677914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5C93974-09A6-4D38-8A59-E3C8036E09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436A817-9670-4A64-B9F7-7D7AA2518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3DACF6F-D1FC-4386-9A47-E34837C66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CC626C9-0646-4350-B371-88C3790B5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8416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79B5ED-801B-4D9E-BE46-A78D4F51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463496-3FC5-4C53-8967-8561A255D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182B4A6-2DDD-4612-9428-23FF95FE8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8066D27-9BCE-497F-B75E-719A87988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4044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D15CB58-CBCD-4F49-99B4-F4D71EEA3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E37FB0F-14BC-49D8-81E6-BBFB73EE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529B5C-D2B1-4532-8384-CF1050FDB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37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53" name="Shape 53"/>
          <p:cNvCxnSpPr/>
          <p:nvPr/>
        </p:nvCxnSpPr>
        <p:spPr>
          <a:xfrm>
            <a:off x="457200" y="5023260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7788" y="4686250"/>
            <a:ext cx="1362075" cy="4572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9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F44A3DA-480D-4767-9417-25C4929A9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69B3AA2-0FEB-4111-BA19-6A13FA58B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4C7F95-95B6-4DA9-A47D-81507B71AF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79FBDEAA-46ED-4A68-A55F-F830455D2CE7}" type="datetimeFigureOut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2019/1/28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412903-E2B5-4486-BFD7-F326F8B2B6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2936F5-B56D-4DBC-9AB5-991BCF9563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>
              <a:buClrTx/>
            </a:pPr>
            <a:fld id="{2ED3522C-9944-4E16-B07C-4FDDC028DFA0}" type="slidenum">
              <a:rPr lang="zh-TW" alt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新細明體" panose="02020500000000000000" pitchFamily="18" charset="-120"/>
                <a:cs typeface="+mn-cs"/>
              </a:rPr>
              <a:pPr defTabSz="685800">
                <a:buClrTx/>
              </a:pPr>
              <a:t>‹#›</a:t>
            </a:fld>
            <a:endParaRPr lang="zh-TW" altLang="en-US" kern="1200">
              <a:solidFill>
                <a:prstClr val="black">
                  <a:tint val="75000"/>
                </a:prstClr>
              </a:solidFill>
              <a:latin typeface="Calibri" panose="020F0502020204030204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5617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53" name="Shape 53"/>
          <p:cNvCxnSpPr/>
          <p:nvPr/>
        </p:nvCxnSpPr>
        <p:spPr>
          <a:xfrm>
            <a:off x="457200" y="5023260"/>
            <a:ext cx="8229600" cy="0"/>
          </a:xfrm>
          <a:prstGeom prst="straightConnector1">
            <a:avLst/>
          </a:prstGeom>
          <a:noFill/>
          <a:ln w="508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‹#›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7788" y="4686250"/>
            <a:ext cx="1362075" cy="45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2436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1" r:id="rId1"/>
    <p:sldLayoutId id="2147483694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FB312D6-48CA-4E22-A649-C207DC14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895D710-0A28-4067-A590-D74549262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B89EBF-AFE5-4624-8B18-9128185E6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B6E32-ECDE-48CC-9AC0-318E03773F7D}" type="datetimeFigureOut">
              <a:rPr lang="zh-TW" altLang="en-US" smtClean="0"/>
              <a:t>2019/1/28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0F8F3F-18C3-4673-BFF7-8E0A7EDE0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8F0B9E-A1D6-4AF9-B777-04D4CE52A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C0EBB-8985-4081-B59A-57CD1ABFC0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982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sk-sk/dotnet/standard/design-guidelines/index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abbitmq.com/tutorials/tutorial-six-dotnet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zh-tw/dotnet/api/system.threading.waithandle?view=netframework-4.7.2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columns.chicken-house.net/2007/12/17/threadpool-%E5%AF%A6%E4%BD%9C-3-autoresetevent-manualresetevent/" TargetMode="Externa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umns.chicken-house.net/2018/05/10/tips-handle-shutdown-event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4.com.tw/job/?jobno=3ziq7&amp;jobsource=checkc" TargetMode="External"/><Relationship Id="rId2" Type="http://schemas.openxmlformats.org/officeDocument/2006/relationships/hyperlink" Target="https://www.104.com.tw/job/?jobno=4d13r&amp;jobsource=checkc" TargetMode="Externa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3.png"/><Relationship Id="rId4" Type="http://schemas.openxmlformats.org/officeDocument/2006/relationships/hyperlink" Target="https://www.91app.com/careers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ws.amazon.com/message-queue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aws.amazon.com/message-queue/benefit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qs/" TargetMode="External"/><Relationship Id="rId2" Type="http://schemas.openxmlformats.org/officeDocument/2006/relationships/hyperlink" Target="https://aws.amazon.com/message-queue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rabbitmq.com/getstarted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DCFD5839-C06B-4A34-8207-F76D21C47A2D}"/>
              </a:ext>
            </a:extLst>
          </p:cNvPr>
          <p:cNvSpPr txBox="1"/>
          <p:nvPr/>
        </p:nvSpPr>
        <p:spPr>
          <a:xfrm>
            <a:off x="594764" y="1444429"/>
            <a:ext cx="72429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85800">
              <a:buClrTx/>
            </a:pPr>
            <a:r>
              <a:rPr lang="zh-TW" altLang="en-US" sz="3150" b="1" kern="12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微服務基礎建設 </a:t>
            </a:r>
            <a:r>
              <a:rPr lang="en-US" altLang="zh-TW" sz="3150" b="1" kern="12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– Message Queue</a:t>
            </a:r>
            <a:endParaRPr lang="zh-TW" altLang="en-US" sz="3150" b="1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16C94E3-214D-4AE9-83B1-FF3E875A0ACC}"/>
              </a:ext>
            </a:extLst>
          </p:cNvPr>
          <p:cNvSpPr txBox="1"/>
          <p:nvPr/>
        </p:nvSpPr>
        <p:spPr>
          <a:xfrm>
            <a:off x="594764" y="2685545"/>
            <a:ext cx="6312876" cy="761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85800">
              <a:buClrTx/>
            </a:pPr>
            <a:r>
              <a:rPr lang="en-US" altLang="zh-TW" sz="1500" kern="12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Andrew Wu, Chief Architect @ 91APP</a:t>
            </a:r>
          </a:p>
          <a:p>
            <a:pPr algn="r" defTabSz="685800">
              <a:buClrTx/>
            </a:pPr>
            <a:endParaRPr lang="en-US" altLang="zh-TW" sz="15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algn="r" defTabSz="685800">
              <a:buClrTx/>
            </a:pPr>
            <a:r>
              <a:rPr lang="en-US" altLang="zh-TW" sz="1350" kern="1200" dirty="0">
                <a:solidFill>
                  <a:prstClr val="white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Jan 28, 2019</a:t>
            </a:r>
            <a:endParaRPr lang="zh-TW" altLang="en-US" sz="135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pic>
        <p:nvPicPr>
          <p:cNvPr id="1026" name="Picture 2" descr="http://columns.chicken-house.net/wp-content/uploads/MicrosoftMVP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629" y="2590041"/>
            <a:ext cx="1857375" cy="85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965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5290221-B6E9-4427-B4F5-779D5DD25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Goal</a:t>
            </a:r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ECB9B91-6287-44A7-BE42-14D95F2DB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隱藏不必要的彈性</a:t>
            </a:r>
            <a:endParaRPr lang="en-US" altLang="zh-TW" dirty="0"/>
          </a:p>
          <a:p>
            <a:r>
              <a:rPr lang="zh-TW" altLang="en-US" dirty="0"/>
              <a:t>充分運用 </a:t>
            </a:r>
            <a:r>
              <a:rPr lang="en-US" altLang="zh-TW" dirty="0"/>
              <a:t>C#</a:t>
            </a:r>
            <a:r>
              <a:rPr lang="zh-TW" altLang="en-US" dirty="0"/>
              <a:t> 的語意，最小化自訂介面</a:t>
            </a:r>
            <a:endParaRPr lang="en-US" altLang="zh-TW" dirty="0"/>
          </a:p>
          <a:p>
            <a:r>
              <a:rPr lang="zh-TW" altLang="en-US" dirty="0"/>
              <a:t>充分整合 </a:t>
            </a:r>
            <a:r>
              <a:rPr lang="en-US" altLang="zh-TW" dirty="0"/>
              <a:t>91APP</a:t>
            </a:r>
            <a:r>
              <a:rPr lang="zh-TW" altLang="en-US" dirty="0"/>
              <a:t> 的系統架構</a:t>
            </a:r>
            <a:endParaRPr lang="en-US" altLang="zh-TW" dirty="0"/>
          </a:p>
          <a:p>
            <a:pPr lvl="1"/>
            <a:r>
              <a:rPr lang="zh-TW" altLang="en-US" dirty="0"/>
              <a:t>整合 </a:t>
            </a:r>
            <a:r>
              <a:rPr lang="en-US" altLang="zh-TW" dirty="0"/>
              <a:t>Track</a:t>
            </a:r>
            <a:r>
              <a:rPr lang="zh-TW" altLang="en-US" dirty="0"/>
              <a:t> </a:t>
            </a:r>
            <a:r>
              <a:rPr lang="en-US" altLang="zh-TW" dirty="0"/>
              <a:t>Context</a:t>
            </a:r>
          </a:p>
          <a:p>
            <a:pPr lvl="1"/>
            <a:r>
              <a:rPr lang="zh-TW" altLang="en-US" dirty="0"/>
              <a:t>整合 </a:t>
            </a:r>
            <a:r>
              <a:rPr lang="en-US" altLang="zh-TW" dirty="0" err="1"/>
              <a:t>Microsoft.Extensions.DependencyInjection</a:t>
            </a:r>
            <a:endParaRPr lang="en-US" altLang="zh-TW" dirty="0"/>
          </a:p>
          <a:p>
            <a:pPr lvl="1"/>
            <a:r>
              <a:rPr lang="zh-TW" altLang="en-US" dirty="0"/>
              <a:t>整合 </a:t>
            </a:r>
            <a:r>
              <a:rPr lang="en-US" altLang="zh-TW" dirty="0"/>
              <a:t>Logger*, Configuration* … </a:t>
            </a:r>
            <a:r>
              <a:rPr lang="en-US" altLang="zh-TW" dirty="0" err="1"/>
              <a:t>etc</a:t>
            </a:r>
            <a:endParaRPr lang="en-US" altLang="zh-TW" dirty="0"/>
          </a:p>
          <a:p>
            <a:r>
              <a:rPr lang="zh-TW" altLang="en-US" dirty="0"/>
              <a:t>充分整合 </a:t>
            </a:r>
            <a:r>
              <a:rPr lang="en-US" altLang="zh-TW" dirty="0"/>
              <a:t>Infra, </a:t>
            </a:r>
            <a:r>
              <a:rPr lang="zh-TW" altLang="en-US" dirty="0"/>
              <a:t>降低 </a:t>
            </a:r>
            <a:r>
              <a:rPr lang="en-US" altLang="zh-TW" dirty="0"/>
              <a:t>Ops</a:t>
            </a:r>
            <a:r>
              <a:rPr lang="zh-TW" altLang="en-US" dirty="0"/>
              <a:t> 的負擔</a:t>
            </a:r>
            <a:endParaRPr 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F864ACA-5B51-4052-921F-9EDB097FA22D}"/>
              </a:ext>
            </a:extLst>
          </p:cNvPr>
          <p:cNvSpPr/>
          <p:nvPr/>
        </p:nvSpPr>
        <p:spPr>
          <a:xfrm>
            <a:off x="348712" y="4801012"/>
            <a:ext cx="74081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2"/>
              </a:rPr>
              <a:t>https://docs.microsoft.com/sk-sk/dotnet/standard/design-guidelines/index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4800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37AC252F-C993-4CEF-B02D-CE320FCA7CDE}"/>
              </a:ext>
            </a:extLst>
          </p:cNvPr>
          <p:cNvSpPr/>
          <p:nvPr/>
        </p:nvSpPr>
        <p:spPr>
          <a:xfrm>
            <a:off x="5583452" y="1289957"/>
            <a:ext cx="2675814" cy="338545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r>
              <a:rPr lang="en-US" altLang="zh-TW" dirty="0"/>
              <a:t>Track Context {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RequestId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SessionId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MemberId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ShopId</a:t>
            </a:r>
            <a:endParaRPr lang="en-US" dirty="0"/>
          </a:p>
          <a:p>
            <a:pPr marL="358775" lvl="3"/>
            <a:r>
              <a:rPr lang="en-US" dirty="0"/>
              <a:t>}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482CD4D-23A7-4192-9F05-36009638731B}"/>
              </a:ext>
            </a:extLst>
          </p:cNvPr>
          <p:cNvSpPr/>
          <p:nvPr/>
        </p:nvSpPr>
        <p:spPr>
          <a:xfrm>
            <a:off x="664029" y="1289957"/>
            <a:ext cx="2675814" cy="338545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endParaRPr lang="en-US" dirty="0"/>
          </a:p>
          <a:p>
            <a:pPr marL="358775" lvl="3"/>
            <a:r>
              <a:rPr lang="en-US" altLang="zh-TW" dirty="0"/>
              <a:t>Track Context {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RequestId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SessionId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MemberId</a:t>
            </a:r>
            <a:r>
              <a:rPr lang="en-US" dirty="0"/>
              <a:t>,</a:t>
            </a:r>
          </a:p>
          <a:p>
            <a:pPr marL="358775" lvl="3"/>
            <a:r>
              <a:rPr lang="en-US" dirty="0"/>
              <a:t>    </a:t>
            </a:r>
            <a:r>
              <a:rPr lang="en-US" dirty="0" err="1"/>
              <a:t>ShopId</a:t>
            </a:r>
            <a:endParaRPr lang="en-US" dirty="0"/>
          </a:p>
          <a:p>
            <a:pPr marL="358775" lvl="3"/>
            <a:r>
              <a:rPr lang="en-US" dirty="0"/>
              <a:t>}</a:t>
            </a:r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6D98F28D-FEEC-40F1-A296-234EE77A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Concept (One-Way Async)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453678F-D1FE-4DE1-87D3-45DE5326C76E}"/>
              </a:ext>
            </a:extLst>
          </p:cNvPr>
          <p:cNvSpPr/>
          <p:nvPr/>
        </p:nvSpPr>
        <p:spPr>
          <a:xfrm>
            <a:off x="740780" y="1487347"/>
            <a:ext cx="2505919" cy="90861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MessageClient</a:t>
            </a:r>
            <a:r>
              <a:rPr lang="en-US" dirty="0"/>
              <a:t>&lt;Message&gt;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A0DA162-FA01-412D-8387-BD903EFBEFD0}"/>
              </a:ext>
            </a:extLst>
          </p:cNvPr>
          <p:cNvSpPr/>
          <p:nvPr/>
        </p:nvSpPr>
        <p:spPr>
          <a:xfrm>
            <a:off x="5677382" y="1487347"/>
            <a:ext cx="2505919" cy="90861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MessageWorker</a:t>
            </a:r>
            <a:r>
              <a:rPr lang="en-US" dirty="0"/>
              <a:t>&lt;Message&gt;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B965E30-C17E-4E02-A1B9-03A16EA652B1}"/>
              </a:ext>
            </a:extLst>
          </p:cNvPr>
          <p:cNvSpPr/>
          <p:nvPr/>
        </p:nvSpPr>
        <p:spPr>
          <a:xfrm>
            <a:off x="2286000" y="2896565"/>
            <a:ext cx="4572000" cy="457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箭號: 上彎 12">
            <a:extLst>
              <a:ext uri="{FF2B5EF4-FFF2-40B4-BE49-F238E27FC236}">
                <a16:creationId xmlns:a16="http://schemas.microsoft.com/office/drawing/2014/main" id="{9C401B9A-425F-450E-859E-763EB60092D6}"/>
              </a:ext>
            </a:extLst>
          </p:cNvPr>
          <p:cNvSpPr/>
          <p:nvPr/>
        </p:nvSpPr>
        <p:spPr>
          <a:xfrm>
            <a:off x="6921661" y="2656386"/>
            <a:ext cx="457200" cy="509286"/>
          </a:xfrm>
          <a:prstGeom prst="bent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箭號: 上彎 13">
            <a:extLst>
              <a:ext uri="{FF2B5EF4-FFF2-40B4-BE49-F238E27FC236}">
                <a16:creationId xmlns:a16="http://schemas.microsoft.com/office/drawing/2014/main" id="{D5CBD5BF-7188-4490-B469-7935020D753B}"/>
              </a:ext>
            </a:extLst>
          </p:cNvPr>
          <p:cNvSpPr/>
          <p:nvPr/>
        </p:nvSpPr>
        <p:spPr>
          <a:xfrm rot="5400000">
            <a:off x="1687010" y="2721499"/>
            <a:ext cx="457200" cy="509286"/>
          </a:xfrm>
          <a:prstGeom prst="bent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流程圖: 程序 10">
            <a:extLst>
              <a:ext uri="{FF2B5EF4-FFF2-40B4-BE49-F238E27FC236}">
                <a16:creationId xmlns:a16="http://schemas.microsoft.com/office/drawing/2014/main" id="{874DD24A-132A-4306-8FE7-26FC8BF144BC}"/>
              </a:ext>
            </a:extLst>
          </p:cNvPr>
          <p:cNvSpPr/>
          <p:nvPr/>
        </p:nvSpPr>
        <p:spPr>
          <a:xfrm>
            <a:off x="2222339" y="2911029"/>
            <a:ext cx="4751408" cy="42826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: 摺角紙張 14">
            <a:extLst>
              <a:ext uri="{FF2B5EF4-FFF2-40B4-BE49-F238E27FC236}">
                <a16:creationId xmlns:a16="http://schemas.microsoft.com/office/drawing/2014/main" id="{C41FFE60-A58A-4EB0-884F-980F6B023F1D}"/>
              </a:ext>
            </a:extLst>
          </p:cNvPr>
          <p:cNvSpPr/>
          <p:nvPr/>
        </p:nvSpPr>
        <p:spPr>
          <a:xfrm>
            <a:off x="2430684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: 摺角紙張 15">
            <a:extLst>
              <a:ext uri="{FF2B5EF4-FFF2-40B4-BE49-F238E27FC236}">
                <a16:creationId xmlns:a16="http://schemas.microsoft.com/office/drawing/2014/main" id="{C8EE8AE3-E278-4EF4-B90C-3BCD66187168}"/>
              </a:ext>
            </a:extLst>
          </p:cNvPr>
          <p:cNvSpPr/>
          <p:nvPr/>
        </p:nvSpPr>
        <p:spPr>
          <a:xfrm>
            <a:off x="2980482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矩形: 摺角紙張 16">
            <a:extLst>
              <a:ext uri="{FF2B5EF4-FFF2-40B4-BE49-F238E27FC236}">
                <a16:creationId xmlns:a16="http://schemas.microsoft.com/office/drawing/2014/main" id="{E2664626-4B98-4701-81A6-658091A91594}"/>
              </a:ext>
            </a:extLst>
          </p:cNvPr>
          <p:cNvSpPr/>
          <p:nvPr/>
        </p:nvSpPr>
        <p:spPr>
          <a:xfrm>
            <a:off x="6371863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矩形: 摺角紙張 17">
            <a:extLst>
              <a:ext uri="{FF2B5EF4-FFF2-40B4-BE49-F238E27FC236}">
                <a16:creationId xmlns:a16="http://schemas.microsoft.com/office/drawing/2014/main" id="{CDB028C6-E484-4E7D-93A3-6660C14E244E}"/>
              </a:ext>
            </a:extLst>
          </p:cNvPr>
          <p:cNvSpPr/>
          <p:nvPr/>
        </p:nvSpPr>
        <p:spPr>
          <a:xfrm>
            <a:off x="3530280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B50861B-F466-495C-87DD-DB3F3471E9A0}"/>
              </a:ext>
            </a:extLst>
          </p:cNvPr>
          <p:cNvSpPr txBox="1"/>
          <p:nvPr/>
        </p:nvSpPr>
        <p:spPr>
          <a:xfrm>
            <a:off x="2724250" y="3355171"/>
            <a:ext cx="26324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Serialization Data Of </a:t>
            </a:r>
            <a:r>
              <a:rPr lang="en-US" b="1" dirty="0">
                <a:solidFill>
                  <a:srgbClr val="00B0F0"/>
                </a:solidFill>
              </a:rPr>
              <a:t>Message</a:t>
            </a:r>
          </a:p>
        </p:txBody>
      </p:sp>
      <p:sp>
        <p:nvSpPr>
          <p:cNvPr id="3" name="箭號: 向右 2">
            <a:extLst>
              <a:ext uri="{FF2B5EF4-FFF2-40B4-BE49-F238E27FC236}">
                <a16:creationId xmlns:a16="http://schemas.microsoft.com/office/drawing/2014/main" id="{8395830E-F449-4E25-BBBA-00EC8D2428B4}"/>
              </a:ext>
            </a:extLst>
          </p:cNvPr>
          <p:cNvSpPr/>
          <p:nvPr/>
        </p:nvSpPr>
        <p:spPr>
          <a:xfrm>
            <a:off x="3884913" y="3884555"/>
            <a:ext cx="1325298" cy="527957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D2A4D81-1E65-4CDA-BF99-EFC4F1AB91FA}"/>
              </a:ext>
            </a:extLst>
          </p:cNvPr>
          <p:cNvSpPr/>
          <p:nvPr/>
        </p:nvSpPr>
        <p:spPr>
          <a:xfrm>
            <a:off x="3405108" y="4356209"/>
            <a:ext cx="21130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TrackContext</a:t>
            </a:r>
            <a:r>
              <a:rPr lang="en-US" dirty="0"/>
              <a:t> Transform</a:t>
            </a:r>
          </a:p>
        </p:txBody>
      </p:sp>
    </p:spTree>
    <p:extLst>
      <p:ext uri="{BB962C8B-B14F-4D97-AF65-F5344CB8AC3E}">
        <p14:creationId xmlns:p14="http://schemas.microsoft.com/office/powerpoint/2010/main" val="700683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3" grpId="0" animBg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>
            <a:extLst>
              <a:ext uri="{FF2B5EF4-FFF2-40B4-BE49-F238E27FC236}">
                <a16:creationId xmlns:a16="http://schemas.microsoft.com/office/drawing/2014/main" id="{3C4251D3-AE1E-4E10-AA4B-352DFF93C549}"/>
              </a:ext>
            </a:extLst>
          </p:cNvPr>
          <p:cNvSpPr/>
          <p:nvPr/>
        </p:nvSpPr>
        <p:spPr>
          <a:xfrm>
            <a:off x="4958840" y="1289957"/>
            <a:ext cx="3319745" cy="338545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358775" lvl="3"/>
            <a:endParaRPr 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7666B47A-0E8C-484B-AB7E-3ABEE11F4906}"/>
              </a:ext>
            </a:extLst>
          </p:cNvPr>
          <p:cNvSpPr/>
          <p:nvPr/>
        </p:nvSpPr>
        <p:spPr>
          <a:xfrm>
            <a:off x="664029" y="1289957"/>
            <a:ext cx="2942398" cy="338545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358775" lvl="3"/>
            <a:endParaRPr 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6D98F28D-FEEC-40F1-A296-234EE77A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Concept (Two-Way RPC)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453678F-D1FE-4DE1-87D3-45DE5326C76E}"/>
              </a:ext>
            </a:extLst>
          </p:cNvPr>
          <p:cNvSpPr/>
          <p:nvPr/>
        </p:nvSpPr>
        <p:spPr>
          <a:xfrm>
            <a:off x="740780" y="1487347"/>
            <a:ext cx="2789500" cy="90861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MessageClient</a:t>
            </a:r>
            <a:r>
              <a:rPr lang="en-US" dirty="0"/>
              <a:t>&lt;Input, Output&gt;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A0DA162-FA01-412D-8387-BD903EFBEFD0}"/>
              </a:ext>
            </a:extLst>
          </p:cNvPr>
          <p:cNvSpPr/>
          <p:nvPr/>
        </p:nvSpPr>
        <p:spPr>
          <a:xfrm>
            <a:off x="5034988" y="1487347"/>
            <a:ext cx="3148314" cy="90861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MessageWorker</a:t>
            </a:r>
            <a:r>
              <a:rPr lang="en-US" dirty="0"/>
              <a:t>&lt;Input, Output&gt;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B965E30-C17E-4E02-A1B9-03A16EA652B1}"/>
              </a:ext>
            </a:extLst>
          </p:cNvPr>
          <p:cNvSpPr/>
          <p:nvPr/>
        </p:nvSpPr>
        <p:spPr>
          <a:xfrm>
            <a:off x="2286000" y="2896565"/>
            <a:ext cx="4572000" cy="457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箭號: 上彎 12">
            <a:extLst>
              <a:ext uri="{FF2B5EF4-FFF2-40B4-BE49-F238E27FC236}">
                <a16:creationId xmlns:a16="http://schemas.microsoft.com/office/drawing/2014/main" id="{9C401B9A-425F-450E-859E-763EB60092D6}"/>
              </a:ext>
            </a:extLst>
          </p:cNvPr>
          <p:cNvSpPr/>
          <p:nvPr/>
        </p:nvSpPr>
        <p:spPr>
          <a:xfrm>
            <a:off x="6921661" y="2656386"/>
            <a:ext cx="457200" cy="509286"/>
          </a:xfrm>
          <a:prstGeom prst="bent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箭號: 上彎 13">
            <a:extLst>
              <a:ext uri="{FF2B5EF4-FFF2-40B4-BE49-F238E27FC236}">
                <a16:creationId xmlns:a16="http://schemas.microsoft.com/office/drawing/2014/main" id="{D5CBD5BF-7188-4490-B469-7935020D753B}"/>
              </a:ext>
            </a:extLst>
          </p:cNvPr>
          <p:cNvSpPr/>
          <p:nvPr/>
        </p:nvSpPr>
        <p:spPr>
          <a:xfrm rot="5400000">
            <a:off x="1687010" y="2721499"/>
            <a:ext cx="457200" cy="509286"/>
          </a:xfrm>
          <a:prstGeom prst="bentUp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流程圖: 程序 10">
            <a:extLst>
              <a:ext uri="{FF2B5EF4-FFF2-40B4-BE49-F238E27FC236}">
                <a16:creationId xmlns:a16="http://schemas.microsoft.com/office/drawing/2014/main" id="{874DD24A-132A-4306-8FE7-26FC8BF144BC}"/>
              </a:ext>
            </a:extLst>
          </p:cNvPr>
          <p:cNvSpPr/>
          <p:nvPr/>
        </p:nvSpPr>
        <p:spPr>
          <a:xfrm>
            <a:off x="2222339" y="2911029"/>
            <a:ext cx="4751408" cy="42826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: 摺角紙張 14">
            <a:extLst>
              <a:ext uri="{FF2B5EF4-FFF2-40B4-BE49-F238E27FC236}">
                <a16:creationId xmlns:a16="http://schemas.microsoft.com/office/drawing/2014/main" id="{C41FFE60-A58A-4EB0-884F-980F6B023F1D}"/>
              </a:ext>
            </a:extLst>
          </p:cNvPr>
          <p:cNvSpPr/>
          <p:nvPr/>
        </p:nvSpPr>
        <p:spPr>
          <a:xfrm>
            <a:off x="2430684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: 摺角紙張 15">
            <a:extLst>
              <a:ext uri="{FF2B5EF4-FFF2-40B4-BE49-F238E27FC236}">
                <a16:creationId xmlns:a16="http://schemas.microsoft.com/office/drawing/2014/main" id="{C8EE8AE3-E278-4EF4-B90C-3BCD66187168}"/>
              </a:ext>
            </a:extLst>
          </p:cNvPr>
          <p:cNvSpPr/>
          <p:nvPr/>
        </p:nvSpPr>
        <p:spPr>
          <a:xfrm>
            <a:off x="2980482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矩形: 摺角紙張 16">
            <a:extLst>
              <a:ext uri="{FF2B5EF4-FFF2-40B4-BE49-F238E27FC236}">
                <a16:creationId xmlns:a16="http://schemas.microsoft.com/office/drawing/2014/main" id="{E2664626-4B98-4701-81A6-658091A91594}"/>
              </a:ext>
            </a:extLst>
          </p:cNvPr>
          <p:cNvSpPr/>
          <p:nvPr/>
        </p:nvSpPr>
        <p:spPr>
          <a:xfrm>
            <a:off x="6371863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矩形: 摺角紙張 17">
            <a:extLst>
              <a:ext uri="{FF2B5EF4-FFF2-40B4-BE49-F238E27FC236}">
                <a16:creationId xmlns:a16="http://schemas.microsoft.com/office/drawing/2014/main" id="{CDB028C6-E484-4E7D-93A3-6660C14E244E}"/>
              </a:ext>
            </a:extLst>
          </p:cNvPr>
          <p:cNvSpPr/>
          <p:nvPr/>
        </p:nvSpPr>
        <p:spPr>
          <a:xfrm>
            <a:off x="3530280" y="2780865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B50861B-F466-495C-87DD-DB3F3471E9A0}"/>
              </a:ext>
            </a:extLst>
          </p:cNvPr>
          <p:cNvSpPr txBox="1"/>
          <p:nvPr/>
        </p:nvSpPr>
        <p:spPr>
          <a:xfrm>
            <a:off x="2355448" y="3379808"/>
            <a:ext cx="3050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Serialization Data Of </a:t>
            </a:r>
            <a:r>
              <a:rPr lang="en-US" b="1" dirty="0" err="1">
                <a:solidFill>
                  <a:srgbClr val="00B0F0"/>
                </a:solidFill>
              </a:rPr>
              <a:t>InputMessage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E4B3BAE-D793-4AC9-AE9C-2E1EBD39DBD3}"/>
              </a:ext>
            </a:extLst>
          </p:cNvPr>
          <p:cNvSpPr/>
          <p:nvPr/>
        </p:nvSpPr>
        <p:spPr>
          <a:xfrm>
            <a:off x="2286000" y="4015013"/>
            <a:ext cx="4572000" cy="4572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流程圖: 程序 22">
            <a:extLst>
              <a:ext uri="{FF2B5EF4-FFF2-40B4-BE49-F238E27FC236}">
                <a16:creationId xmlns:a16="http://schemas.microsoft.com/office/drawing/2014/main" id="{5735DD59-F26E-4CA6-A769-03C817F4DC96}"/>
              </a:ext>
            </a:extLst>
          </p:cNvPr>
          <p:cNvSpPr/>
          <p:nvPr/>
        </p:nvSpPr>
        <p:spPr>
          <a:xfrm>
            <a:off x="2222339" y="4029477"/>
            <a:ext cx="4751408" cy="42826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矩形: 摺角紙張 23">
            <a:extLst>
              <a:ext uri="{FF2B5EF4-FFF2-40B4-BE49-F238E27FC236}">
                <a16:creationId xmlns:a16="http://schemas.microsoft.com/office/drawing/2014/main" id="{07C2318C-E252-4E8D-9503-5DC7777ACC84}"/>
              </a:ext>
            </a:extLst>
          </p:cNvPr>
          <p:cNvSpPr/>
          <p:nvPr/>
        </p:nvSpPr>
        <p:spPr>
          <a:xfrm>
            <a:off x="2430684" y="3899313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矩形: 摺角紙張 24">
            <a:extLst>
              <a:ext uri="{FF2B5EF4-FFF2-40B4-BE49-F238E27FC236}">
                <a16:creationId xmlns:a16="http://schemas.microsoft.com/office/drawing/2014/main" id="{3D8F0145-A0E9-40A0-8DFB-E4AD72DE17C1}"/>
              </a:ext>
            </a:extLst>
          </p:cNvPr>
          <p:cNvSpPr/>
          <p:nvPr/>
        </p:nvSpPr>
        <p:spPr>
          <a:xfrm>
            <a:off x="5237549" y="3899313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矩形: 摺角紙張 25">
            <a:extLst>
              <a:ext uri="{FF2B5EF4-FFF2-40B4-BE49-F238E27FC236}">
                <a16:creationId xmlns:a16="http://schemas.microsoft.com/office/drawing/2014/main" id="{52F991FA-C3F1-4B8E-9CD9-44DCFF96D074}"/>
              </a:ext>
            </a:extLst>
          </p:cNvPr>
          <p:cNvSpPr/>
          <p:nvPr/>
        </p:nvSpPr>
        <p:spPr>
          <a:xfrm>
            <a:off x="6371863" y="3899313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矩形: 摺角紙張 26">
            <a:extLst>
              <a:ext uri="{FF2B5EF4-FFF2-40B4-BE49-F238E27FC236}">
                <a16:creationId xmlns:a16="http://schemas.microsoft.com/office/drawing/2014/main" id="{A89067DF-77BC-4590-AC5F-273EAC1FDB01}"/>
              </a:ext>
            </a:extLst>
          </p:cNvPr>
          <p:cNvSpPr/>
          <p:nvPr/>
        </p:nvSpPr>
        <p:spPr>
          <a:xfrm>
            <a:off x="5787347" y="3899313"/>
            <a:ext cx="405114" cy="428265"/>
          </a:xfrm>
          <a:prstGeom prst="foldedCorner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D7A590E-22D2-4A19-A45C-2D7986355AC1}"/>
              </a:ext>
            </a:extLst>
          </p:cNvPr>
          <p:cNvSpPr txBox="1"/>
          <p:nvPr/>
        </p:nvSpPr>
        <p:spPr>
          <a:xfrm>
            <a:off x="2355448" y="4498256"/>
            <a:ext cx="3190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Serialization Data Of </a:t>
            </a:r>
            <a:r>
              <a:rPr lang="en-US" b="1" dirty="0" err="1">
                <a:solidFill>
                  <a:srgbClr val="00B0F0"/>
                </a:solidFill>
              </a:rPr>
              <a:t>OutputMessage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2" name="箭號: 彎曲 1">
            <a:extLst>
              <a:ext uri="{FF2B5EF4-FFF2-40B4-BE49-F238E27FC236}">
                <a16:creationId xmlns:a16="http://schemas.microsoft.com/office/drawing/2014/main" id="{17D59024-3C0C-4C40-8023-21FB5EAEA90D}"/>
              </a:ext>
            </a:extLst>
          </p:cNvPr>
          <p:cNvSpPr/>
          <p:nvPr/>
        </p:nvSpPr>
        <p:spPr>
          <a:xfrm rot="10800000">
            <a:off x="7037406" y="2656385"/>
            <a:ext cx="792865" cy="1718181"/>
          </a:xfrm>
          <a:prstGeom prst="bentArrow">
            <a:avLst>
              <a:gd name="adj1" fmla="val 13586"/>
              <a:gd name="adj2" fmla="val 18066"/>
              <a:gd name="adj3" fmla="val 22810"/>
              <a:gd name="adj4" fmla="val 4375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箭號: 彎曲 28">
            <a:extLst>
              <a:ext uri="{FF2B5EF4-FFF2-40B4-BE49-F238E27FC236}">
                <a16:creationId xmlns:a16="http://schemas.microsoft.com/office/drawing/2014/main" id="{5F820C0C-2A94-4C57-AB60-8B2BE9E1C887}"/>
              </a:ext>
            </a:extLst>
          </p:cNvPr>
          <p:cNvSpPr/>
          <p:nvPr/>
        </p:nvSpPr>
        <p:spPr>
          <a:xfrm rot="16200000">
            <a:off x="786695" y="3054663"/>
            <a:ext cx="1627022" cy="1012783"/>
          </a:xfrm>
          <a:prstGeom prst="bentArrow">
            <a:avLst>
              <a:gd name="adj1" fmla="val 11300"/>
              <a:gd name="adj2" fmla="val 11857"/>
              <a:gd name="adj3" fmla="val 21000"/>
              <a:gd name="adj4" fmla="val 43750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8238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4C2057-4AD8-4900-A4A5-76DB351F2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除了這些，其他都抽象化封裝起來</a:t>
            </a:r>
            <a:r>
              <a:rPr lang="en-US" altLang="zh-TW" dirty="0"/>
              <a:t>…</a:t>
            </a:r>
            <a:endParaRPr 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306A8B7-87D7-4F7E-B93D-A65DE5EAC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Developer Must Know:</a:t>
            </a:r>
          </a:p>
          <a:p>
            <a:pPr lvl="1"/>
            <a:r>
              <a:rPr lang="en-US" dirty="0"/>
              <a:t>Input Message</a:t>
            </a:r>
          </a:p>
          <a:p>
            <a:pPr lvl="1"/>
            <a:r>
              <a:rPr lang="en-US" dirty="0"/>
              <a:t>Output Message</a:t>
            </a:r>
          </a:p>
          <a:p>
            <a:pPr lvl="1"/>
            <a:r>
              <a:rPr lang="en-US" dirty="0"/>
              <a:t>Worker Process</a:t>
            </a:r>
            <a:r>
              <a:rPr lang="zh-TW" altLang="en-US" dirty="0"/>
              <a:t>  </a:t>
            </a:r>
            <a:r>
              <a:rPr lang="en-US" altLang="zh-TW" b="1" dirty="0">
                <a:solidFill>
                  <a:srgbClr val="00B0F0"/>
                </a:solidFill>
              </a:rPr>
              <a:t>(msg) =&gt; {</a:t>
            </a:r>
            <a:r>
              <a:rPr lang="zh-TW" altLang="en-US" b="1" dirty="0">
                <a:solidFill>
                  <a:srgbClr val="00B0F0"/>
                </a:solidFill>
              </a:rPr>
              <a:t> </a:t>
            </a:r>
            <a:r>
              <a:rPr lang="en-US" altLang="zh-TW" b="1" dirty="0">
                <a:solidFill>
                  <a:srgbClr val="00B0F0"/>
                </a:solidFill>
              </a:rPr>
              <a:t>… }</a:t>
            </a:r>
            <a:endParaRPr lang="en-US" b="1" dirty="0">
              <a:solidFill>
                <a:srgbClr val="00B0F0"/>
              </a:solidFill>
            </a:endParaRPr>
          </a:p>
          <a:p>
            <a:r>
              <a:rPr lang="en-US" dirty="0" err="1"/>
              <a:t>Misc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Multi-Threads</a:t>
            </a:r>
          </a:p>
          <a:p>
            <a:pPr lvl="1"/>
            <a:r>
              <a:rPr lang="en-US" dirty="0"/>
              <a:t>Async / Await</a:t>
            </a:r>
          </a:p>
          <a:p>
            <a:pPr lvl="1"/>
            <a:r>
              <a:rPr lang="en-US" dirty="0"/>
              <a:t>Serialization, </a:t>
            </a:r>
            <a:r>
              <a:rPr lang="en-US" dirty="0" err="1"/>
              <a:t>TrackContext</a:t>
            </a:r>
            <a:r>
              <a:rPr lang="en-US" dirty="0"/>
              <a:t> Transform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525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94B35-80BD-4F9E-949A-C3552FCE3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#1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225EF1-321E-4D8A-88DA-AD5050A42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Basic Work Queue(s) with </a:t>
            </a:r>
            <a:r>
              <a:rPr lang="en-US" sz="3200" dirty="0" err="1"/>
              <a:t>TrackContext</a:t>
            </a:r>
            <a:endParaRPr lang="en-US" sz="3200" dirty="0"/>
          </a:p>
        </p:txBody>
      </p:sp>
      <p:pic>
        <p:nvPicPr>
          <p:cNvPr id="4098" name="Picture 2" descr="http://www.rabbitmq.com/img/tutorials/python-two.png">
            <a:extLst>
              <a:ext uri="{FF2B5EF4-FFF2-40B4-BE49-F238E27FC236}">
                <a16:creationId xmlns:a16="http://schemas.microsoft.com/office/drawing/2014/main" id="{EA77453D-1C49-48D7-8A2A-5463D3833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029" y="1572768"/>
            <a:ext cx="4467418" cy="179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4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94B35-80BD-4F9E-949A-C3552FCE3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trike="sngStrike" dirty="0"/>
              <a:t>DEMO #1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225EF1-321E-4D8A-88DA-AD5050A42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Exchange Usage: Topic</a:t>
            </a:r>
          </a:p>
        </p:txBody>
      </p:sp>
      <p:pic>
        <p:nvPicPr>
          <p:cNvPr id="5122" name="Picture 2" descr="http://www.rabbitmq.com/img/tutorials/python-five.png">
            <a:extLst>
              <a:ext uri="{FF2B5EF4-FFF2-40B4-BE49-F238E27FC236}">
                <a16:creationId xmlns:a16="http://schemas.microsoft.com/office/drawing/2014/main" id="{67F989CC-3BF3-4137-B1DF-03E4799718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1440" y="1496072"/>
            <a:ext cx="4726840" cy="215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82824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894B35-80BD-4F9E-949A-C3552FCE3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#2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225EF1-321E-4D8A-88DA-AD5050A42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RPC: Remote Procedure Call</a:t>
            </a:r>
          </a:p>
        </p:txBody>
      </p:sp>
      <p:pic>
        <p:nvPicPr>
          <p:cNvPr id="6146" name="Picture 2" descr="http://www.rabbitmq.com/img/tutorials/python-six.png">
            <a:extLst>
              <a:ext uri="{FF2B5EF4-FFF2-40B4-BE49-F238E27FC236}">
                <a16:creationId xmlns:a16="http://schemas.microsoft.com/office/drawing/2014/main" id="{653FF246-87CE-48DC-A865-A1A7AB4A6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0" y="1267968"/>
            <a:ext cx="5486400" cy="225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B0762199-68A3-433C-B028-1BC884C6FB99}"/>
              </a:ext>
            </a:extLst>
          </p:cNvPr>
          <p:cNvSpPr txBox="1"/>
          <p:nvPr/>
        </p:nvSpPr>
        <p:spPr>
          <a:xfrm>
            <a:off x="379708" y="4781225"/>
            <a:ext cx="4641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hlinkClick r:id="rId3"/>
              </a:rPr>
              <a:t>http://www.rabbitmq.com/tutorials/tutorial-six-dotnet.html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5443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56032" y="563760"/>
            <a:ext cx="9009888" cy="3009600"/>
          </a:xfrm>
        </p:spPr>
        <p:txBody>
          <a:bodyPr/>
          <a:lstStyle/>
          <a:p>
            <a:br>
              <a:rPr lang="en-US" dirty="0"/>
            </a:br>
            <a:r>
              <a:rPr lang="en-US" dirty="0"/>
              <a:t>Inside Messaging.*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1CA1E6AA-536E-41E4-825D-C375FF8EB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716392"/>
            <a:ext cx="8229600" cy="1232700"/>
          </a:xfrm>
        </p:spPr>
        <p:txBody>
          <a:bodyPr/>
          <a:lstStyle/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76435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507480-CCCA-4F58-AF49-32DD02145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What Architect Thinks…</a:t>
            </a:r>
            <a:endParaRPr lang="zh-TW" alt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6DAF298-0875-43C1-89F8-B52893228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Async (use Notify, not Pooling)</a:t>
            </a:r>
          </a:p>
          <a:p>
            <a:endParaRPr lang="en-US" altLang="zh-TW" dirty="0"/>
          </a:p>
          <a:p>
            <a:r>
              <a:rPr lang="en-US" altLang="zh-TW" dirty="0"/>
              <a:t>Parallel Processing for Best Performance</a:t>
            </a:r>
          </a:p>
          <a:p>
            <a:pPr lvl="1"/>
            <a:r>
              <a:rPr lang="en-US" altLang="zh-TW" dirty="0"/>
              <a:t>Inside Worker – threading, synchronize</a:t>
            </a:r>
          </a:p>
          <a:p>
            <a:pPr lvl="1"/>
            <a:r>
              <a:rPr lang="en-US" altLang="zh-TW" dirty="0"/>
              <a:t>Outside Worker – scaling out, </a:t>
            </a:r>
            <a:r>
              <a:rPr lang="en-US" altLang="zh-TW"/>
              <a:t>using multiple VMs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en-US" altLang="zh-TW" dirty="0"/>
              <a:t>Design for Operation</a:t>
            </a:r>
          </a:p>
          <a:p>
            <a:pPr lvl="1"/>
            <a:r>
              <a:rPr lang="en-US" altLang="zh-TW" dirty="0"/>
              <a:t>graceful shutdown &amp; auto scaling</a:t>
            </a:r>
          </a:p>
        </p:txBody>
      </p:sp>
    </p:spTree>
    <p:extLst>
      <p:ext uri="{BB962C8B-B14F-4D97-AF65-F5344CB8AC3E}">
        <p14:creationId xmlns:p14="http://schemas.microsoft.com/office/powerpoint/2010/main" val="2190119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B22318-03C7-42EB-A654-0549C06385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Demo #3</a:t>
            </a:r>
            <a:br>
              <a:rPr lang="en-US" altLang="zh-TW" dirty="0"/>
            </a:br>
            <a:r>
              <a:rPr lang="en-US" altLang="zh-TW" sz="2400" dirty="0"/>
              <a:t>	Synchronization Basic, Async &amp; </a:t>
            </a:r>
            <a:r>
              <a:rPr lang="en-US" altLang="zh-TW" sz="2400" dirty="0" err="1"/>
              <a:t>WaitHandle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64BFE7D-4A65-418C-97B8-CB5A74CAB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sz="3200" dirty="0" err="1"/>
              <a:t>ThreadSyncDemo</a:t>
            </a:r>
            <a:r>
              <a:rPr lang="en-US" altLang="zh-TW" sz="3200" dirty="0"/>
              <a:t>, </a:t>
            </a:r>
            <a:r>
              <a:rPr lang="en-US" altLang="zh-TW" sz="3200" dirty="0" err="1"/>
              <a:t>AsyncDemo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04983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Andrew Wu</a:t>
            </a:r>
            <a:r>
              <a:rPr lang="zh-TW" altLang="en-US" dirty="0"/>
              <a:t> 是誰</a:t>
            </a:r>
            <a:r>
              <a:rPr lang="en-US" altLang="zh-TW" dirty="0"/>
              <a:t>?</a:t>
            </a:r>
            <a:endParaRPr 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經歷</a:t>
            </a:r>
            <a:r>
              <a:rPr lang="en-US" altLang="zh-TW" dirty="0"/>
              <a:t>: 91APP, Chief Architect</a:t>
            </a:r>
          </a:p>
          <a:p>
            <a:pPr lvl="1"/>
            <a:r>
              <a:rPr lang="en-US" altLang="zh-TW" dirty="0"/>
              <a:t>Microsoft MVP</a:t>
            </a:r>
          </a:p>
          <a:p>
            <a:pPr lvl="1"/>
            <a:r>
              <a:rPr lang="zh-TW" altLang="en-US" dirty="0"/>
              <a:t>資策會 雲端系列課程 </a:t>
            </a:r>
            <a:r>
              <a:rPr lang="en-US" altLang="zh-TW" dirty="0"/>
              <a:t>Azure PaaS </a:t>
            </a:r>
            <a:r>
              <a:rPr lang="zh-TW" altLang="en-US" dirty="0"/>
              <a:t>講師</a:t>
            </a:r>
            <a:endParaRPr lang="en-US" altLang="zh-TW" dirty="0"/>
          </a:p>
          <a:p>
            <a:pPr lvl="1"/>
            <a:r>
              <a:rPr lang="en-US" altLang="zh-TW" dirty="0"/>
              <a:t>Microsoft Azure Cafe, </a:t>
            </a:r>
            <a:r>
              <a:rPr lang="en-US" altLang="zh-TW" dirty="0" err="1"/>
              <a:t>TechDays</a:t>
            </a:r>
            <a:r>
              <a:rPr lang="en-US" altLang="zh-TW" dirty="0"/>
              <a:t>, </a:t>
            </a:r>
            <a:br>
              <a:rPr lang="en-US" altLang="zh-TW" dirty="0"/>
            </a:br>
            <a:r>
              <a:rPr lang="en-US" altLang="zh-TW" dirty="0"/>
              <a:t>TechEd </a:t>
            </a:r>
            <a:r>
              <a:rPr lang="zh-TW" altLang="en-US" dirty="0"/>
              <a:t>講師</a:t>
            </a:r>
            <a:endParaRPr lang="en-US" altLang="zh-TW" dirty="0"/>
          </a:p>
          <a:p>
            <a:pPr lvl="1"/>
            <a:r>
              <a:rPr lang="zh-TW" altLang="en-US" dirty="0"/>
              <a:t>專欄作家</a:t>
            </a:r>
            <a:endParaRPr lang="en-US" altLang="zh-TW" dirty="0"/>
          </a:p>
          <a:p>
            <a:pPr marL="38100" indent="0">
              <a:buNone/>
            </a:pPr>
            <a:endParaRPr lang="en-US" altLang="zh-TW" sz="1400" dirty="0"/>
          </a:p>
          <a:p>
            <a:pPr marL="38100" indent="0">
              <a:buNone/>
            </a:pPr>
            <a:r>
              <a:rPr lang="zh-TW" altLang="en-US" sz="1400" dirty="0"/>
              <a:t>談論各種軟體開發與設計的大小事，有 </a:t>
            </a:r>
            <a:r>
              <a:rPr lang="en-US" altLang="zh-TW" sz="1400" dirty="0"/>
              <a:t>20 </a:t>
            </a:r>
            <a:r>
              <a:rPr lang="zh-TW" altLang="en-US" sz="1400" dirty="0"/>
              <a:t>年的大型與雲端服務的開發經驗。喜歡研究各種技術背後的原理與實作細節，期許自己做個優秀的架構師。研究主題以</a:t>
            </a:r>
            <a:r>
              <a:rPr lang="en-US" altLang="zh-TW" sz="1400" dirty="0"/>
              <a:t>: .NET / C# / OOP / Container / </a:t>
            </a:r>
            <a:r>
              <a:rPr lang="en-US" altLang="zh-TW" sz="1400" dirty="0" err="1"/>
              <a:t>Microservices</a:t>
            </a:r>
            <a:r>
              <a:rPr lang="en-US" altLang="zh-TW" sz="1400" dirty="0"/>
              <a:t> / Distributed System </a:t>
            </a:r>
            <a:r>
              <a:rPr lang="zh-TW" altLang="en-US" sz="1400" dirty="0"/>
              <a:t>為主軸，同時在部落格上也持續分享相關主題的一系列文章。期許能將這些領域的實作經驗分享到社群。</a:t>
            </a:r>
          </a:p>
          <a:p>
            <a:pPr marL="38100" indent="0">
              <a:buNone/>
            </a:pPr>
            <a:endParaRPr lang="en-US" altLang="zh-TW" dirty="0"/>
          </a:p>
        </p:txBody>
      </p:sp>
      <p:pic>
        <p:nvPicPr>
          <p:cNvPr id="1026" name="Picture 2" descr="https://t.kfs.io/organization_resource_files/635/12380/175811_1453349433828_4420805_o_origina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487" y="975467"/>
            <a:ext cx="1852313" cy="185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749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7507480-CCCA-4F58-AF49-32DD02145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Synchronize Basic:</a:t>
            </a:r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65C5146-1D6B-4477-8EF0-3D4423EA4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868" y="1243744"/>
            <a:ext cx="5631811" cy="368210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5ED5241-4976-4D26-9BCC-47FD0E4E0744}"/>
              </a:ext>
            </a:extLst>
          </p:cNvPr>
          <p:cNvSpPr/>
          <p:nvPr/>
        </p:nvSpPr>
        <p:spPr>
          <a:xfrm>
            <a:off x="-77491" y="4881890"/>
            <a:ext cx="88417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3"/>
              </a:rPr>
              <a:t>https://docs.microsoft.com/zh-tw/dotnet/api/system.threading.waithandle?view=netframework-4.7.2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67995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DB22D88-1A93-4EC1-9D9A-996FB556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 / Await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E6A227-FFA5-4259-A31A-D3FFAE230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Wrap Async Call In Separate Process…</a:t>
            </a:r>
          </a:p>
          <a:p>
            <a:endParaRPr lang="en-US" dirty="0"/>
          </a:p>
          <a:p>
            <a:r>
              <a:rPr lang="en-US" dirty="0"/>
              <a:t>Inside .NET Async &amp; Await</a:t>
            </a:r>
          </a:p>
          <a:p>
            <a:r>
              <a:rPr lang="en-US" dirty="0"/>
              <a:t>Inside .NET Thread Sync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91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883250EE-19FB-4ED5-8312-986BA4E7C67E}"/>
              </a:ext>
            </a:extLst>
          </p:cNvPr>
          <p:cNvCxnSpPr/>
          <p:nvPr/>
        </p:nvCxnSpPr>
        <p:spPr>
          <a:xfrm>
            <a:off x="593271" y="1507672"/>
            <a:ext cx="7957457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A1654FF3-F04D-4C83-B8C9-67FC6A1BF85E}"/>
              </a:ext>
            </a:extLst>
          </p:cNvPr>
          <p:cNvSpPr txBox="1"/>
          <p:nvPr/>
        </p:nvSpPr>
        <p:spPr>
          <a:xfrm>
            <a:off x="495300" y="1257299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caller</a:t>
            </a:r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BB1DEC11-383A-4AA5-B315-7D6E4B779A68}"/>
              </a:ext>
            </a:extLst>
          </p:cNvPr>
          <p:cNvCxnSpPr/>
          <p:nvPr/>
        </p:nvCxnSpPr>
        <p:spPr>
          <a:xfrm>
            <a:off x="593271" y="2824589"/>
            <a:ext cx="7957457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2C0EE8-515E-4788-B5B3-1504616AD6FA}"/>
              </a:ext>
            </a:extLst>
          </p:cNvPr>
          <p:cNvSpPr txBox="1"/>
          <p:nvPr/>
        </p:nvSpPr>
        <p:spPr>
          <a:xfrm>
            <a:off x="495300" y="2574216"/>
            <a:ext cx="721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worker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452572-58F6-406D-B44A-9AA1584AC9A3}"/>
              </a:ext>
            </a:extLst>
          </p:cNvPr>
          <p:cNvSpPr/>
          <p:nvPr/>
        </p:nvSpPr>
        <p:spPr>
          <a:xfrm>
            <a:off x="1621971" y="1379971"/>
            <a:ext cx="1143000" cy="2311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sz="800" dirty="0"/>
              <a:t>(5)</a:t>
            </a:r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0869084-D65A-4B23-ABD9-5B3C4DCB8FFE}"/>
              </a:ext>
            </a:extLst>
          </p:cNvPr>
          <p:cNvSpPr/>
          <p:nvPr/>
        </p:nvSpPr>
        <p:spPr>
          <a:xfrm>
            <a:off x="2764971" y="2709032"/>
            <a:ext cx="419100" cy="2311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  <a:r>
              <a:rPr lang="en-US" sz="700" dirty="0"/>
              <a:t>(3)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F2137C58-5B21-4272-973E-B325F17855F0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2764971" y="1495528"/>
            <a:ext cx="0" cy="12095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2708B6F7-58CB-4FE8-BB07-A5039A2D5FB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184071" y="1611087"/>
            <a:ext cx="0" cy="121350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E319C91B-CFAA-415A-8A64-6AE0B86FF2AD}"/>
              </a:ext>
            </a:extLst>
          </p:cNvPr>
          <p:cNvSpPr/>
          <p:nvPr/>
        </p:nvSpPr>
        <p:spPr>
          <a:xfrm>
            <a:off x="3169970" y="1379971"/>
            <a:ext cx="1143000" cy="2311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r>
              <a:rPr lang="en-US" sz="800" dirty="0"/>
              <a:t>(5)</a:t>
            </a:r>
            <a:endParaRPr 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D8F4C64-C46F-49F0-B1E1-C75FDEC3DEC8}"/>
              </a:ext>
            </a:extLst>
          </p:cNvPr>
          <p:cNvSpPr/>
          <p:nvPr/>
        </p:nvSpPr>
        <p:spPr>
          <a:xfrm>
            <a:off x="3394615" y="2694219"/>
            <a:ext cx="2562093" cy="2459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  <a:r>
              <a:rPr lang="en-US" sz="800" dirty="0"/>
              <a:t>(10)</a:t>
            </a:r>
            <a:endParaRPr 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EE7B251-A834-49B4-A492-81FD477FBA61}"/>
              </a:ext>
            </a:extLst>
          </p:cNvPr>
          <p:cNvSpPr/>
          <p:nvPr/>
        </p:nvSpPr>
        <p:spPr>
          <a:xfrm>
            <a:off x="5967597" y="1379972"/>
            <a:ext cx="2060614" cy="23111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  <a:r>
              <a:rPr lang="en-US" sz="800" dirty="0"/>
              <a:t>(10)</a:t>
            </a:r>
            <a:endParaRPr lang="en-US" dirty="0"/>
          </a:p>
        </p:txBody>
      </p: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81902441-80FC-41EA-A706-F880C79F13CD}"/>
              </a:ext>
            </a:extLst>
          </p:cNvPr>
          <p:cNvCxnSpPr/>
          <p:nvPr/>
        </p:nvCxnSpPr>
        <p:spPr>
          <a:xfrm>
            <a:off x="593271" y="3948536"/>
            <a:ext cx="7957457" cy="0"/>
          </a:xfrm>
          <a:prstGeom prst="line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87F76DFC-1EB1-4947-9C87-2501F62BB1AF}"/>
              </a:ext>
            </a:extLst>
          </p:cNvPr>
          <p:cNvSpPr txBox="1"/>
          <p:nvPr/>
        </p:nvSpPr>
        <p:spPr>
          <a:xfrm>
            <a:off x="495300" y="3698163"/>
            <a:ext cx="593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clock</a:t>
            </a: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2BDAFC28-399D-4095-9289-A25A6E931B3E}"/>
              </a:ext>
            </a:extLst>
          </p:cNvPr>
          <p:cNvCxnSpPr>
            <a:cxnSpLocks/>
          </p:cNvCxnSpPr>
          <p:nvPr/>
        </p:nvCxnSpPr>
        <p:spPr>
          <a:xfrm flipV="1">
            <a:off x="5956711" y="1611086"/>
            <a:ext cx="0" cy="1213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9884FB4-C0E9-4D3C-B5FC-9FC39AA97891}"/>
              </a:ext>
            </a:extLst>
          </p:cNvPr>
          <p:cNvSpPr txBox="1"/>
          <p:nvPr/>
        </p:nvSpPr>
        <p:spPr>
          <a:xfrm>
            <a:off x="1919102" y="881899"/>
            <a:ext cx="1040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call worker</a:t>
            </a:r>
          </a:p>
        </p:txBody>
      </p:sp>
      <p:sp>
        <p:nvSpPr>
          <p:cNvPr id="26" name="箭號: 向下 25">
            <a:extLst>
              <a:ext uri="{FF2B5EF4-FFF2-40B4-BE49-F238E27FC236}">
                <a16:creationId xmlns:a16="http://schemas.microsoft.com/office/drawing/2014/main" id="{1C786DEC-2A19-4D8E-8331-F94A98A1EBA2}"/>
              </a:ext>
            </a:extLst>
          </p:cNvPr>
          <p:cNvSpPr/>
          <p:nvPr/>
        </p:nvSpPr>
        <p:spPr>
          <a:xfrm>
            <a:off x="2590800" y="1128545"/>
            <a:ext cx="348342" cy="206316"/>
          </a:xfrm>
          <a:prstGeom prst="down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4698580C-5594-42CF-BD7D-C613F3A95347}"/>
              </a:ext>
            </a:extLst>
          </p:cNvPr>
          <p:cNvSpPr/>
          <p:nvPr/>
        </p:nvSpPr>
        <p:spPr>
          <a:xfrm>
            <a:off x="2995799" y="786859"/>
            <a:ext cx="348342" cy="548002"/>
          </a:xfrm>
          <a:prstGeom prst="down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82B7B9F-1D4B-41D8-8D94-7E5C92F1B340}"/>
              </a:ext>
            </a:extLst>
          </p:cNvPr>
          <p:cNvSpPr txBox="1"/>
          <p:nvPr/>
        </p:nvSpPr>
        <p:spPr>
          <a:xfrm>
            <a:off x="1589314" y="518896"/>
            <a:ext cx="18053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return worker’s Task</a:t>
            </a:r>
            <a:endParaRPr lang="en-US" dirty="0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A849A91-9363-4C2F-AC23-0B118FFB504D}"/>
              </a:ext>
            </a:extLst>
          </p:cNvPr>
          <p:cNvSpPr txBox="1"/>
          <p:nvPr/>
        </p:nvSpPr>
        <p:spPr>
          <a:xfrm>
            <a:off x="4000962" y="829783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start await</a:t>
            </a:r>
            <a:endParaRPr lang="en-US" dirty="0"/>
          </a:p>
        </p:txBody>
      </p:sp>
      <p:sp>
        <p:nvSpPr>
          <p:cNvPr id="33" name="箭號: 向下 32">
            <a:extLst>
              <a:ext uri="{FF2B5EF4-FFF2-40B4-BE49-F238E27FC236}">
                <a16:creationId xmlns:a16="http://schemas.microsoft.com/office/drawing/2014/main" id="{D0842CF6-6FDE-4D9E-8AD0-382CB74264FA}"/>
              </a:ext>
            </a:extLst>
          </p:cNvPr>
          <p:cNvSpPr/>
          <p:nvPr/>
        </p:nvSpPr>
        <p:spPr>
          <a:xfrm>
            <a:off x="4153163" y="1128545"/>
            <a:ext cx="348342" cy="206316"/>
          </a:xfrm>
          <a:prstGeom prst="down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3D02F078-780D-4102-B45B-51A14B0428FB}"/>
              </a:ext>
            </a:extLst>
          </p:cNvPr>
          <p:cNvSpPr txBox="1"/>
          <p:nvPr/>
        </p:nvSpPr>
        <p:spPr>
          <a:xfrm>
            <a:off x="5651947" y="829783"/>
            <a:ext cx="1378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await complete</a:t>
            </a:r>
            <a:endParaRPr lang="en-US" dirty="0"/>
          </a:p>
        </p:txBody>
      </p:sp>
      <p:sp>
        <p:nvSpPr>
          <p:cNvPr id="35" name="箭號: 向下 34">
            <a:extLst>
              <a:ext uri="{FF2B5EF4-FFF2-40B4-BE49-F238E27FC236}">
                <a16:creationId xmlns:a16="http://schemas.microsoft.com/office/drawing/2014/main" id="{17AD7F21-ADDA-4392-814E-60BA8184FC3F}"/>
              </a:ext>
            </a:extLst>
          </p:cNvPr>
          <p:cNvSpPr/>
          <p:nvPr/>
        </p:nvSpPr>
        <p:spPr>
          <a:xfrm>
            <a:off x="5804148" y="1128545"/>
            <a:ext cx="348342" cy="206316"/>
          </a:xfrm>
          <a:prstGeom prst="downArrow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58CED109-5857-4A74-B0DF-7440E997B5E8}"/>
              </a:ext>
            </a:extLst>
          </p:cNvPr>
          <p:cNvCxnSpPr>
            <a:cxnSpLocks/>
          </p:cNvCxnSpPr>
          <p:nvPr/>
        </p:nvCxnSpPr>
        <p:spPr>
          <a:xfrm>
            <a:off x="2770413" y="3069772"/>
            <a:ext cx="0" cy="93616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9F167026-C0D6-4C36-8060-A2CDD790D01A}"/>
              </a:ext>
            </a:extLst>
          </p:cNvPr>
          <p:cNvCxnSpPr>
            <a:cxnSpLocks/>
          </p:cNvCxnSpPr>
          <p:nvPr/>
        </p:nvCxnSpPr>
        <p:spPr>
          <a:xfrm>
            <a:off x="3235285" y="3069772"/>
            <a:ext cx="0" cy="93616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>
            <a:extLst>
              <a:ext uri="{FF2B5EF4-FFF2-40B4-BE49-F238E27FC236}">
                <a16:creationId xmlns:a16="http://schemas.microsoft.com/office/drawing/2014/main" id="{64E7FFD9-127F-4B7C-8DC4-3BF8FB5F7930}"/>
              </a:ext>
            </a:extLst>
          </p:cNvPr>
          <p:cNvCxnSpPr>
            <a:cxnSpLocks/>
          </p:cNvCxnSpPr>
          <p:nvPr/>
        </p:nvCxnSpPr>
        <p:spPr>
          <a:xfrm>
            <a:off x="5956709" y="3069772"/>
            <a:ext cx="0" cy="93616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336F9686-D1B6-46AB-926B-3706CC52BC97}"/>
              </a:ext>
            </a:extLst>
          </p:cNvPr>
          <p:cNvSpPr txBox="1"/>
          <p:nvPr/>
        </p:nvSpPr>
        <p:spPr>
          <a:xfrm>
            <a:off x="1463708" y="396463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B9BA9894-039E-44C4-B4D0-25C5028E3074}"/>
              </a:ext>
            </a:extLst>
          </p:cNvPr>
          <p:cNvCxnSpPr>
            <a:cxnSpLocks/>
          </p:cNvCxnSpPr>
          <p:nvPr/>
        </p:nvCxnSpPr>
        <p:spPr>
          <a:xfrm>
            <a:off x="1611085" y="1725386"/>
            <a:ext cx="0" cy="22805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接點 50">
            <a:extLst>
              <a:ext uri="{FF2B5EF4-FFF2-40B4-BE49-F238E27FC236}">
                <a16:creationId xmlns:a16="http://schemas.microsoft.com/office/drawing/2014/main" id="{54A36702-DF9B-450A-B90E-969AA868DE4C}"/>
              </a:ext>
            </a:extLst>
          </p:cNvPr>
          <p:cNvCxnSpPr>
            <a:cxnSpLocks/>
          </p:cNvCxnSpPr>
          <p:nvPr/>
        </p:nvCxnSpPr>
        <p:spPr>
          <a:xfrm>
            <a:off x="4323855" y="1725386"/>
            <a:ext cx="0" cy="22805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582F024C-70B0-4FF2-8D81-4BD55B4F4CF4}"/>
              </a:ext>
            </a:extLst>
          </p:cNvPr>
          <p:cNvCxnSpPr>
            <a:cxnSpLocks/>
          </p:cNvCxnSpPr>
          <p:nvPr/>
        </p:nvCxnSpPr>
        <p:spPr>
          <a:xfrm>
            <a:off x="8028211" y="1725386"/>
            <a:ext cx="0" cy="228055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F577680A-6D00-4139-B4C3-F7F0827F6AAF}"/>
              </a:ext>
            </a:extLst>
          </p:cNvPr>
          <p:cNvSpPr txBox="1"/>
          <p:nvPr/>
        </p:nvSpPr>
        <p:spPr>
          <a:xfrm>
            <a:off x="2636645" y="396463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文字方塊 53">
            <a:extLst>
              <a:ext uri="{FF2B5EF4-FFF2-40B4-BE49-F238E27FC236}">
                <a16:creationId xmlns:a16="http://schemas.microsoft.com/office/drawing/2014/main" id="{983382C4-9636-41DD-9C2E-1C847E6939E7}"/>
              </a:ext>
            </a:extLst>
          </p:cNvPr>
          <p:cNvSpPr txBox="1"/>
          <p:nvPr/>
        </p:nvSpPr>
        <p:spPr>
          <a:xfrm>
            <a:off x="3079054" y="396463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7E1E4B5F-E513-40E1-A762-12C16F809796}"/>
              </a:ext>
            </a:extLst>
          </p:cNvPr>
          <p:cNvSpPr txBox="1"/>
          <p:nvPr/>
        </p:nvSpPr>
        <p:spPr>
          <a:xfrm>
            <a:off x="4170944" y="3964630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13</a:t>
            </a:r>
          </a:p>
        </p:txBody>
      </p: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AF648358-91CB-48A0-8A4B-FA7726D57971}"/>
              </a:ext>
            </a:extLst>
          </p:cNvPr>
          <p:cNvSpPr txBox="1"/>
          <p:nvPr/>
        </p:nvSpPr>
        <p:spPr>
          <a:xfrm>
            <a:off x="3157308" y="281244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2C8E7A23-68F7-411E-B76D-EE33D74C9BFD}"/>
              </a:ext>
            </a:extLst>
          </p:cNvPr>
          <p:cNvSpPr txBox="1"/>
          <p:nvPr/>
        </p:nvSpPr>
        <p:spPr>
          <a:xfrm>
            <a:off x="5692044" y="3964630"/>
            <a:ext cx="587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18+?</a:t>
            </a: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77A8C26B-80E2-4B1F-95E5-6720B615A569}"/>
              </a:ext>
            </a:extLst>
          </p:cNvPr>
          <p:cNvSpPr txBox="1"/>
          <p:nvPr/>
        </p:nvSpPr>
        <p:spPr>
          <a:xfrm>
            <a:off x="7734701" y="3964630"/>
            <a:ext cx="587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28+?</a:t>
            </a:r>
          </a:p>
        </p:txBody>
      </p:sp>
    </p:spTree>
    <p:extLst>
      <p:ext uri="{BB962C8B-B14F-4D97-AF65-F5344CB8AC3E}">
        <p14:creationId xmlns:p14="http://schemas.microsoft.com/office/powerpoint/2010/main" val="3146513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B22318-03C7-42EB-A654-0549C06385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Demo #4</a:t>
            </a:r>
            <a:br>
              <a:rPr lang="en-US" altLang="zh-TW" dirty="0"/>
            </a:br>
            <a:r>
              <a:rPr lang="en-US" altLang="zh-TW" sz="4000" dirty="0"/>
              <a:t>	Support Graceful Shutdown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64BFE7D-4A65-418C-97B8-CB5A74CAB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Scaling </a:t>
            </a:r>
            <a:r>
              <a:rPr lang="en-US" altLang="zh-TW" sz="4000" dirty="0"/>
              <a:t>(Use Docker-Compose)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410964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DB22D88-1A93-4EC1-9D9A-996FB556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Scaling In Infra Way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E6A227-FFA5-4259-A31A-D3FFAE230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 Concept: Scale In / Out Automation</a:t>
            </a:r>
          </a:p>
          <a:p>
            <a:r>
              <a:rPr lang="en-US" dirty="0"/>
              <a:t>Your Application Must (when Scale Out):</a:t>
            </a:r>
          </a:p>
          <a:p>
            <a:pPr lvl="1"/>
            <a:r>
              <a:rPr lang="en-US" dirty="0"/>
              <a:t>Self Host</a:t>
            </a:r>
          </a:p>
          <a:p>
            <a:pPr lvl="1"/>
            <a:r>
              <a:rPr lang="en-US" dirty="0"/>
              <a:t>Pull Config</a:t>
            </a:r>
          </a:p>
          <a:p>
            <a:pPr lvl="1"/>
            <a:r>
              <a:rPr lang="en-US" dirty="0"/>
              <a:t>Pull Message</a:t>
            </a:r>
          </a:p>
          <a:p>
            <a:r>
              <a:rPr lang="en-US" dirty="0"/>
              <a:t>Your Application Must (when Scale In):</a:t>
            </a:r>
          </a:p>
          <a:p>
            <a:pPr lvl="1"/>
            <a:r>
              <a:rPr lang="en-US" dirty="0"/>
              <a:t>Handle OS Shutdown Event / Signal</a:t>
            </a:r>
          </a:p>
          <a:p>
            <a:pPr lvl="1"/>
            <a:r>
              <a:rPr lang="en-US" dirty="0"/>
              <a:t>Do Graceful Shutdown</a:t>
            </a:r>
          </a:p>
        </p:txBody>
      </p:sp>
    </p:spTree>
    <p:extLst>
      <p:ext uri="{BB962C8B-B14F-4D97-AF65-F5344CB8AC3E}">
        <p14:creationId xmlns:p14="http://schemas.microsoft.com/office/powerpoint/2010/main" val="2173243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DB22D88-1A93-4EC1-9D9A-996FB556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Graceful Shutdown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E6A227-FFA5-4259-A31A-D3FFAE230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VM / Container Being Shutdown…</a:t>
            </a:r>
          </a:p>
          <a:p>
            <a:pPr marL="38100" indent="0">
              <a:buNone/>
            </a:pPr>
            <a:r>
              <a:rPr lang="en-US" dirty="0"/>
              <a:t>{</a:t>
            </a:r>
          </a:p>
          <a:p>
            <a:pPr lvl="1"/>
            <a:r>
              <a:rPr lang="en-US" dirty="0"/>
              <a:t>Receive OS shutdown signal</a:t>
            </a:r>
          </a:p>
          <a:p>
            <a:pPr lvl="1"/>
            <a:r>
              <a:rPr lang="en-US" dirty="0"/>
              <a:t>Stop Receive Newer Message</a:t>
            </a:r>
          </a:p>
          <a:p>
            <a:pPr lvl="1"/>
            <a:r>
              <a:rPr lang="en-US" dirty="0"/>
              <a:t>Wait Until All Messages Ack</a:t>
            </a:r>
          </a:p>
          <a:p>
            <a:pPr lvl="1"/>
            <a:r>
              <a:rPr lang="en-US" dirty="0"/>
              <a:t>Exit Process Normally</a:t>
            </a:r>
          </a:p>
          <a:p>
            <a:pPr marL="38100" indent="0">
              <a:buNone/>
            </a:pPr>
            <a:r>
              <a:rPr lang="en-US" dirty="0"/>
              <a:t>}</a:t>
            </a:r>
          </a:p>
          <a:p>
            <a:r>
              <a:rPr lang="en-US" dirty="0"/>
              <a:t>Successful Shutdown VM / Container</a:t>
            </a:r>
          </a:p>
        </p:txBody>
      </p:sp>
    </p:spTree>
    <p:extLst>
      <p:ext uri="{BB962C8B-B14F-4D97-AF65-F5344CB8AC3E}">
        <p14:creationId xmlns:p14="http://schemas.microsoft.com/office/powerpoint/2010/main" val="18865589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DB22D88-1A93-4EC1-9D9A-996FB556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E6A227-FFA5-4259-A31A-D3FFAE230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ASP.NET Core 1.x å 2.x éå° Web æç¨ç¨å¼ä¸­çèæ¯èçåºæ¯æ´ IWebHostï¼.NET Core 2.1 éå°ä½¿ç¨ä¸è¬ä¸»æ§å°æç¨ç¨å¼çèæ¯èçåºæ¯æ´ IHostã">
            <a:extLst>
              <a:ext uri="{FF2B5EF4-FFF2-40B4-BE49-F238E27FC236}">
                <a16:creationId xmlns:a16="http://schemas.microsoft.com/office/drawing/2014/main" id="{05A985CD-3B2B-4BBE-AD7D-D10A4ECC4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5978"/>
            <a:ext cx="9144000" cy="4452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5592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7DB22D88-1A93-4EC1-9D9A-996FB5560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5E6A227-FFA5-4259-A31A-D3FFAE230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é¡å¥åè¡¨ï¼IWebHost å IHost å¯ä»¥è£è¼è¨±å¤æåï¼å®åç¹¼æ¿èª BackgroundServiceï¼è BackgroundService å¯¦ä½ IHostedServiceã">
            <a:extLst>
              <a:ext uri="{FF2B5EF4-FFF2-40B4-BE49-F238E27FC236}">
                <a16:creationId xmlns:a16="http://schemas.microsoft.com/office/drawing/2014/main" id="{EC77A0D1-2459-47FE-82BE-27183AC65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7813"/>
            <a:ext cx="9144000" cy="458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258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C27DB79F-0F67-4E8C-9280-D60103E5D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46" y="0"/>
            <a:ext cx="8401707" cy="51435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5CBEB6EA-7EE6-4E78-8EE0-E9CFF4AD86C0}"/>
              </a:ext>
            </a:extLst>
          </p:cNvPr>
          <p:cNvSpPr txBox="1"/>
          <p:nvPr/>
        </p:nvSpPr>
        <p:spPr>
          <a:xfrm>
            <a:off x="7012992" y="1433596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first </a:t>
            </a:r>
            <a:r>
              <a:rPr lang="en-US" altLang="zh-TW" b="1" dirty="0">
                <a:solidFill>
                  <a:srgbClr val="00B0F0"/>
                </a:solidFill>
              </a:rPr>
              <a:t>await</a:t>
            </a:r>
            <a:endParaRPr lang="zh-TW" altLang="en-US" b="1" dirty="0">
              <a:solidFill>
                <a:srgbClr val="00B0F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43C0018-94BB-4B07-9560-F3A9FFB1968E}"/>
              </a:ext>
            </a:extLst>
          </p:cNvPr>
          <p:cNvSpPr txBox="1"/>
          <p:nvPr/>
        </p:nvSpPr>
        <p:spPr>
          <a:xfrm>
            <a:off x="7207524" y="2708455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wait shutdown signal</a:t>
            </a:r>
            <a:endParaRPr lang="zh-TW" altLang="en-US" dirty="0"/>
          </a:p>
        </p:txBody>
      </p:sp>
      <p:sp>
        <p:nvSpPr>
          <p:cNvPr id="9" name="右大括弧 8">
            <a:extLst>
              <a:ext uri="{FF2B5EF4-FFF2-40B4-BE49-F238E27FC236}">
                <a16:creationId xmlns:a16="http://schemas.microsoft.com/office/drawing/2014/main" id="{C264A318-E073-464B-B9FC-A3F0C7A70918}"/>
              </a:ext>
            </a:extLst>
          </p:cNvPr>
          <p:cNvSpPr/>
          <p:nvPr/>
        </p:nvSpPr>
        <p:spPr>
          <a:xfrm>
            <a:off x="7074976" y="1800586"/>
            <a:ext cx="162732" cy="219797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右大括弧 9">
            <a:extLst>
              <a:ext uri="{FF2B5EF4-FFF2-40B4-BE49-F238E27FC236}">
                <a16:creationId xmlns:a16="http://schemas.microsoft.com/office/drawing/2014/main" id="{B1940DC2-13DD-409C-9264-C884C0813154}"/>
              </a:ext>
            </a:extLst>
          </p:cNvPr>
          <p:cNvSpPr/>
          <p:nvPr/>
        </p:nvSpPr>
        <p:spPr>
          <a:xfrm>
            <a:off x="7074976" y="4068305"/>
            <a:ext cx="162732" cy="42620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20A28A-AC27-43BC-BC5C-B92A8E3E1326}"/>
              </a:ext>
            </a:extLst>
          </p:cNvPr>
          <p:cNvSpPr txBox="1"/>
          <p:nvPr/>
        </p:nvSpPr>
        <p:spPr>
          <a:xfrm>
            <a:off x="7207524" y="4127518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do graceful shutdown</a:t>
            </a:r>
            <a:endParaRPr lang="zh-TW" altLang="en-US" dirty="0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9CB87AAF-CB18-4649-B598-D369BF2DBF33}"/>
              </a:ext>
            </a:extLst>
          </p:cNvPr>
          <p:cNvSpPr/>
          <p:nvPr/>
        </p:nvSpPr>
        <p:spPr>
          <a:xfrm flipV="1">
            <a:off x="6470542" y="271222"/>
            <a:ext cx="1061634" cy="317714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BB176AC-B415-4000-B8DC-45EE425E93DB}"/>
              </a:ext>
            </a:extLst>
          </p:cNvPr>
          <p:cNvSpPr/>
          <p:nvPr/>
        </p:nvSpPr>
        <p:spPr>
          <a:xfrm flipV="1">
            <a:off x="550190" y="271222"/>
            <a:ext cx="829159" cy="317714"/>
          </a:xfrm>
          <a:prstGeom prst="roundRect">
            <a:avLst/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06145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AE396F7F-C7D6-469A-8DA9-3D8F5EEADABE}"/>
              </a:ext>
            </a:extLst>
          </p:cNvPr>
          <p:cNvSpPr txBox="1">
            <a:spLocks/>
          </p:cNvSpPr>
          <p:nvPr/>
        </p:nvSpPr>
        <p:spPr>
          <a:xfrm>
            <a:off x="565670" y="-655884"/>
            <a:ext cx="9214645" cy="7490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/>
              <a:t>What Is “AutoResetEvent” ?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6FE97D-D579-4C64-A4EB-B76F5A2D5964}"/>
              </a:ext>
            </a:extLst>
          </p:cNvPr>
          <p:cNvSpPr/>
          <p:nvPr/>
        </p:nvSpPr>
        <p:spPr>
          <a:xfrm>
            <a:off x="171547" y="4095896"/>
            <a:ext cx="11436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2"/>
              </a:rPr>
              <a:t>https://columns.chicken-house.net/2007/12/17/threadpool-%E5%AF%A6%E4%BD%9C-3-autoresetevent-manualresetevent/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0AFDBB5-8974-4582-9F05-9D5F442F80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59" b="32381"/>
          <a:stretch/>
        </p:blipFill>
        <p:spPr>
          <a:xfrm>
            <a:off x="171547" y="159505"/>
            <a:ext cx="8800906" cy="387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27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35CCDDFD-F728-4A0B-89D6-D80A3CFAE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Microservices</a:t>
            </a:r>
          </a:p>
        </p:txBody>
      </p:sp>
      <p:pic>
        <p:nvPicPr>
          <p:cNvPr id="3074" name="Picture 2" descr="æ¸ç±å°é¢">
            <a:extLst>
              <a:ext uri="{FF2B5EF4-FFF2-40B4-BE49-F238E27FC236}">
                <a16:creationId xmlns:a16="http://schemas.microsoft.com/office/drawing/2014/main" id="{ED20BB43-9698-4A94-8AE6-EE7250533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80" y="1350816"/>
            <a:ext cx="26479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E342272-D16A-4FD3-A99A-59F25B32D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9142"/>
          <a:stretch/>
        </p:blipFill>
        <p:spPr>
          <a:xfrm>
            <a:off x="4347622" y="1243027"/>
            <a:ext cx="3082247" cy="364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777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2">
            <a:extLst>
              <a:ext uri="{FF2B5EF4-FFF2-40B4-BE49-F238E27FC236}">
                <a16:creationId xmlns:a16="http://schemas.microsoft.com/office/drawing/2014/main" id="{399515DD-8C0A-4AFE-92C0-6C95410AE57C}"/>
              </a:ext>
            </a:extLst>
          </p:cNvPr>
          <p:cNvSpPr txBox="1">
            <a:spLocks/>
          </p:cNvSpPr>
          <p:nvPr/>
        </p:nvSpPr>
        <p:spPr>
          <a:xfrm>
            <a:off x="-210785" y="-557253"/>
            <a:ext cx="10466754" cy="786717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/>
              <a:t>Tips: </a:t>
            </a:r>
            <a:r>
              <a:rPr lang="zh-TW" altLang="en-US"/>
              <a:t>如何處理 </a:t>
            </a:r>
            <a:r>
              <a:rPr lang="en-US" altLang="zh-TW"/>
              <a:t>Windows </a:t>
            </a:r>
            <a:r>
              <a:rPr lang="zh-TW" altLang="en-US"/>
              <a:t>關機事件</a:t>
            </a:r>
            <a:r>
              <a:rPr lang="en-US" altLang="zh-TW"/>
              <a:t>?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992DD95-9313-4023-B873-187F7F6C4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110" y="222637"/>
            <a:ext cx="7329779" cy="423776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3FBC0D9-3D51-4F9B-84CA-095275ED825F}"/>
              </a:ext>
            </a:extLst>
          </p:cNvPr>
          <p:cNvSpPr txBox="1"/>
          <p:nvPr/>
        </p:nvSpPr>
        <p:spPr>
          <a:xfrm>
            <a:off x="150042" y="4542043"/>
            <a:ext cx="9745100" cy="87100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https://columns.chicken-house.net/2018/05/10/tips-handle-shutdown-event/</a:t>
            </a:r>
            <a:endParaRPr lang="en-US" altLang="zh-TW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zh-TW" altLang="en-US" sz="18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93868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36115B-8089-49FD-AB72-1E2BEA47C5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TW" dirty="0"/>
            </a:br>
            <a:r>
              <a:rPr lang="en-US" altLang="zh-TW" dirty="0"/>
              <a:t>Question?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D6DF8B-1DDE-4009-ADC2-3F9386D7C2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0277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ECFD4A-AA90-4C6A-9A33-10A6DDCDC6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D5EE567-7E94-422B-A5DC-29E6F0C5F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活動滿意度問卷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61DBF5-5C85-4704-8E17-146C2286E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437" y="563760"/>
            <a:ext cx="2975675" cy="297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9853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B617E54-C86B-4CC9-B2B9-9493F1901192}"/>
              </a:ext>
            </a:extLst>
          </p:cNvPr>
          <p:cNvSpPr txBox="1"/>
          <p:nvPr/>
        </p:nvSpPr>
        <p:spPr>
          <a:xfrm>
            <a:off x="2526015" y="3301067"/>
            <a:ext cx="8120916" cy="182203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zh-TW" sz="3200" b="1" dirty="0">
                <a:solidFill>
                  <a:srgbClr val="1D6682"/>
                </a:solidFill>
                <a:latin typeface="Arial" panose="020B0604020202020204" pitchFamily="34" charset="0"/>
                <a:ea typeface="Open Sans"/>
              </a:rPr>
              <a:t>【我們正在招募】</a:t>
            </a:r>
            <a:endParaRPr lang="en-US" altLang="zh-TW" sz="2400" dirty="0">
              <a:solidFill>
                <a:srgbClr val="1D6682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TW" altLang="zh-TW" sz="2400" dirty="0">
                <a:solidFill>
                  <a:srgbClr val="1D6682"/>
                </a:solidFill>
                <a:latin typeface="Arial" panose="020B0604020202020204" pitchFamily="34" charset="0"/>
              </a:rPr>
              <a:t>● </a:t>
            </a:r>
            <a:r>
              <a:rPr lang="zh-TW" altLang="zh-TW" sz="2400" dirty="0">
                <a:solidFill>
                  <a:srgbClr val="FF8C1D"/>
                </a:solidFill>
                <a:latin typeface="Arial" panose="020B0604020202020204" pitchFamily="34" charset="0"/>
                <a:hlinkClick r:id="rId2"/>
              </a:rPr>
              <a:t>架構師</a:t>
            </a:r>
            <a:endParaRPr lang="zh-TW" altLang="zh-TW" sz="3600" dirty="0">
              <a:latin typeface="Arial" panose="020B06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zh-TW" altLang="zh-TW" sz="2400" dirty="0">
                <a:solidFill>
                  <a:srgbClr val="1D6682"/>
                </a:solidFill>
                <a:latin typeface="Arial" panose="020B0604020202020204" pitchFamily="34" charset="0"/>
              </a:rPr>
              <a:t>● </a:t>
            </a:r>
            <a:r>
              <a:rPr lang="zh-TW" altLang="zh-TW" sz="2400" dirty="0">
                <a:solidFill>
                  <a:srgbClr val="FF8C1D"/>
                </a:solidFill>
                <a:latin typeface="Arial" panose="020B0604020202020204" pitchFamily="34" charset="0"/>
                <a:hlinkClick r:id="rId3"/>
              </a:rPr>
              <a:t>C# Asp.Net MVC開發工程師</a:t>
            </a:r>
            <a:br>
              <a:rPr lang="zh-TW" altLang="zh-TW" sz="2400" dirty="0">
                <a:solidFill>
                  <a:srgbClr val="1D6682"/>
                </a:solidFill>
                <a:latin typeface="Arial" panose="020B0604020202020204" pitchFamily="34" charset="0"/>
              </a:rPr>
            </a:br>
            <a:endParaRPr lang="zh-TW" alt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8E6C06F-8053-48B5-A38E-5A1AE5F6DDFB}"/>
              </a:ext>
            </a:extLst>
          </p:cNvPr>
          <p:cNvSpPr txBox="1"/>
          <p:nvPr/>
        </p:nvSpPr>
        <p:spPr>
          <a:xfrm>
            <a:off x="0" y="4604500"/>
            <a:ext cx="4803623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TW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4"/>
              </a:rPr>
              <a:t>https://www.91app.com/careers/</a:t>
            </a:r>
            <a:endParaRPr lang="en-US" altLang="zh-TW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zh-TW" altLang="en-US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F6C7FA2-20EB-4E5E-930C-878BA482AB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9144000" cy="330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450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287E1C4E-D280-4285-81C8-16EC485D155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44000"/>
                    </a14:imgEffect>
                    <a14:imgEffect>
                      <a14:colorTemperature colorTemp="4806"/>
                    </a14:imgEffect>
                    <a14:imgEffect>
                      <a14:saturation sat="95000"/>
                    </a14:imgEffect>
                    <a14:imgEffect>
                      <a14:brightnessContrast brigh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86" y="0"/>
            <a:ext cx="8702815" cy="5143500"/>
          </a:xfrm>
          <a:prstGeom prst="rect">
            <a:avLst/>
          </a:prstGeom>
        </p:spPr>
      </p:pic>
      <p:sp>
        <p:nvSpPr>
          <p:cNvPr id="3" name="副標題 2">
            <a:extLst>
              <a:ext uri="{FF2B5EF4-FFF2-40B4-BE49-F238E27FC236}">
                <a16:creationId xmlns:a16="http://schemas.microsoft.com/office/drawing/2014/main" id="{FB47787D-C35F-469D-A9B4-C52AAAA3E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3592" y="2357297"/>
            <a:ext cx="6858000" cy="2600466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新零售就要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一起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~~</a:t>
            </a:r>
            <a:r>
              <a:rPr lang="zh-TW" altLang="en-US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現在就加入</a:t>
            </a:r>
            <a:r>
              <a:rPr lang="en-US" altLang="zh-TW" b="1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~~</a:t>
            </a:r>
          </a:p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* 技術課程</a:t>
            </a:r>
            <a:r>
              <a:rPr lang="en-US" altLang="zh-TW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講座優先報名 *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 講師簡報獨家提供 *</a:t>
            </a:r>
            <a:endParaRPr lang="en-US" altLang="zh-TW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* 新零售市場訊息搶先報 *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6514F62-2578-494A-B01D-A0811D3354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327" y="395324"/>
            <a:ext cx="1964531" cy="188595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0F9D3AF8-0BF3-43DC-97E3-A3DEFC0DF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2605" y="4492161"/>
            <a:ext cx="992319" cy="59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24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Message Queue Concepts</a:t>
            </a:r>
          </a:p>
          <a:p>
            <a:r>
              <a:rPr lang="en-US" altLang="zh-TW" dirty="0"/>
              <a:t>NineYi.Msa.Infra.Messaging.*</a:t>
            </a:r>
          </a:p>
          <a:p>
            <a:r>
              <a:rPr lang="en-US" altLang="zh-TW" dirty="0"/>
              <a:t>Inside Messaging:</a:t>
            </a:r>
          </a:p>
          <a:p>
            <a:pPr lvl="1"/>
            <a:r>
              <a:rPr lang="en-US" altLang="zh-TW" dirty="0"/>
              <a:t>Thread Sync Basic</a:t>
            </a:r>
          </a:p>
          <a:p>
            <a:pPr lvl="1"/>
            <a:r>
              <a:rPr lang="en-US" altLang="zh-TW" dirty="0"/>
              <a:t>Graceful Shutdown</a:t>
            </a:r>
          </a:p>
          <a:p>
            <a:pPr lvl="1"/>
            <a:r>
              <a:rPr lang="en-US" altLang="zh-TW" dirty="0"/>
              <a:t>Auto Scaling In Infra Way, Not In Developer Way</a:t>
            </a:r>
          </a:p>
          <a:p>
            <a:r>
              <a:rPr lang="en-US" altLang="zh-TW" dirty="0"/>
              <a:t>Demo &amp; QA</a:t>
            </a:r>
          </a:p>
        </p:txBody>
      </p:sp>
    </p:spTree>
    <p:extLst>
      <p:ext uri="{BB962C8B-B14F-4D97-AF65-F5344CB8AC3E}">
        <p14:creationId xmlns:p14="http://schemas.microsoft.com/office/powerpoint/2010/main" val="215103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5B5698-D192-4A1E-835F-0FC7DF509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Message Queue?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8676860-710D-4198-95EE-CB74EA024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message queue">
            <a:extLst>
              <a:ext uri="{FF2B5EF4-FFF2-40B4-BE49-F238E27FC236}">
                <a16:creationId xmlns:a16="http://schemas.microsoft.com/office/drawing/2014/main" id="{EEFD664A-2DA2-4E14-9C0F-295F51D21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5693"/>
            <a:ext cx="9144000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essage queue">
            <a:extLst>
              <a:ext uri="{FF2B5EF4-FFF2-40B4-BE49-F238E27FC236}">
                <a16:creationId xmlns:a16="http://schemas.microsoft.com/office/drawing/2014/main" id="{A3E6900E-78D7-46F9-BE34-A4D49433C0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9" t="30050" r="86477" b="17142"/>
          <a:stretch/>
        </p:blipFill>
        <p:spPr bwMode="auto">
          <a:xfrm>
            <a:off x="387750" y="1360801"/>
            <a:ext cx="850739" cy="96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message queue">
            <a:extLst>
              <a:ext uri="{FF2B5EF4-FFF2-40B4-BE49-F238E27FC236}">
                <a16:creationId xmlns:a16="http://schemas.microsoft.com/office/drawing/2014/main" id="{C0F9B112-E19F-4BF5-B023-7345D588A6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9" t="30050" r="86477" b="17142"/>
          <a:stretch/>
        </p:blipFill>
        <p:spPr bwMode="auto">
          <a:xfrm>
            <a:off x="387751" y="3636659"/>
            <a:ext cx="850739" cy="96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message queue">
            <a:extLst>
              <a:ext uri="{FF2B5EF4-FFF2-40B4-BE49-F238E27FC236}">
                <a16:creationId xmlns:a16="http://schemas.microsoft.com/office/drawing/2014/main" id="{61FAF1E8-5452-4DF6-9A97-59155A5DE6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88" t="26035" r="4641" b="20641"/>
          <a:stretch/>
        </p:blipFill>
        <p:spPr bwMode="auto">
          <a:xfrm>
            <a:off x="7951803" y="1460641"/>
            <a:ext cx="792867" cy="97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message queue">
            <a:extLst>
              <a:ext uri="{FF2B5EF4-FFF2-40B4-BE49-F238E27FC236}">
                <a16:creationId xmlns:a16="http://schemas.microsoft.com/office/drawing/2014/main" id="{03E92700-95DB-4378-A41E-C4B18CB463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88" t="26035" r="4641" b="20641"/>
          <a:stretch/>
        </p:blipFill>
        <p:spPr bwMode="auto">
          <a:xfrm>
            <a:off x="7951803" y="3416688"/>
            <a:ext cx="792867" cy="97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411F3380-E598-4993-948B-9B965CDE1291}"/>
              </a:ext>
            </a:extLst>
          </p:cNvPr>
          <p:cNvSpPr txBox="1"/>
          <p:nvPr/>
        </p:nvSpPr>
        <p:spPr>
          <a:xfrm>
            <a:off x="457200" y="4714336"/>
            <a:ext cx="3496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https://aws.amazon.com/message-queue/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3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sqs_img_performance">
            <a:extLst>
              <a:ext uri="{FF2B5EF4-FFF2-40B4-BE49-F238E27FC236}">
                <a16:creationId xmlns:a16="http://schemas.microsoft.com/office/drawing/2014/main" id="{9F4992FF-1AFF-447C-8AFD-67E70A6BC4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7" b="21481"/>
          <a:stretch/>
        </p:blipFill>
        <p:spPr bwMode="auto">
          <a:xfrm>
            <a:off x="5334000" y="1294800"/>
            <a:ext cx="3810000" cy="8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FCC9E96F-A363-4B30-A965-69407B024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Message Queues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ACEE47A-E4F9-481E-A044-F30FCD9A75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Performance</a:t>
            </a:r>
          </a:p>
          <a:p>
            <a:endParaRPr lang="en-US" dirty="0"/>
          </a:p>
          <a:p>
            <a:r>
              <a:rPr lang="en-US" dirty="0"/>
              <a:t>Increased Reliability</a:t>
            </a:r>
          </a:p>
          <a:p>
            <a:endParaRPr lang="en-US" dirty="0"/>
          </a:p>
          <a:p>
            <a:r>
              <a:rPr lang="en-US" dirty="0"/>
              <a:t>Granular Scalability</a:t>
            </a:r>
          </a:p>
          <a:p>
            <a:endParaRPr 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EC6DF91-4ED7-44B0-93EC-99C28090B5D2}"/>
              </a:ext>
            </a:extLst>
          </p:cNvPr>
          <p:cNvSpPr/>
          <p:nvPr/>
        </p:nvSpPr>
        <p:spPr>
          <a:xfrm>
            <a:off x="399063" y="4675912"/>
            <a:ext cx="417293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https://aws.amazon.com/message-queue/benefits/</a:t>
            </a:r>
            <a:endParaRPr lang="en-US" dirty="0"/>
          </a:p>
          <a:p>
            <a:endParaRPr lang="en-US" dirty="0"/>
          </a:p>
        </p:txBody>
      </p:sp>
      <p:pic>
        <p:nvPicPr>
          <p:cNvPr id="2052" name="Picture 4" descr="sqs_seo_reliability">
            <a:extLst>
              <a:ext uri="{FF2B5EF4-FFF2-40B4-BE49-F238E27FC236}">
                <a16:creationId xmlns:a16="http://schemas.microsoft.com/office/drawing/2014/main" id="{B185B6E3-0503-483B-BC5B-5B7DFC4E4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719" y="1827292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qs_seo_scalability">
            <a:extLst>
              <a:ext uri="{FF2B5EF4-FFF2-40B4-BE49-F238E27FC236}">
                <a16:creationId xmlns:a16="http://schemas.microsoft.com/office/drawing/2014/main" id="{1C9788CB-18CA-4B39-8A4F-CB90AAEC8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3770" y="2848178"/>
            <a:ext cx="3810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D9A595E-468D-4EA9-8C30-6FF7AA6AC07C}"/>
              </a:ext>
            </a:extLst>
          </p:cNvPr>
          <p:cNvSpPr txBox="1"/>
          <p:nvPr/>
        </p:nvSpPr>
        <p:spPr>
          <a:xfrm>
            <a:off x="511434" y="1714822"/>
            <a:ext cx="50000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Asynchronous communication, optimizing data flow.</a:t>
            </a:r>
          </a:p>
          <a:p>
            <a:r>
              <a:rPr lang="en-US" dirty="0"/>
              <a:t>Consumers process messages only when they are available.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8DCAB05-15AF-4272-970D-F0301D8B1C87}"/>
              </a:ext>
            </a:extLst>
          </p:cNvPr>
          <p:cNvSpPr txBox="1"/>
          <p:nvPr/>
        </p:nvSpPr>
        <p:spPr>
          <a:xfrm>
            <a:off x="511434" y="2847785"/>
            <a:ext cx="4788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Queues make your data persistent, and reduce the errors</a:t>
            </a:r>
          </a:p>
          <a:p>
            <a:r>
              <a:rPr lang="en-US" dirty="0"/>
              <a:t>that happen when different parts of your system go offline.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5D4AA31-9F93-4842-B63B-6517BF8E80AF}"/>
              </a:ext>
            </a:extLst>
          </p:cNvPr>
          <p:cNvSpPr txBox="1"/>
          <p:nvPr/>
        </p:nvSpPr>
        <p:spPr>
          <a:xfrm>
            <a:off x="511434" y="3905562"/>
            <a:ext cx="500810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Message queues make it possible to scale precisely where </a:t>
            </a:r>
          </a:p>
          <a:p>
            <a:r>
              <a:rPr lang="en-US" dirty="0"/>
              <a:t>you need to. Producers, consumers and the queue itself can </a:t>
            </a:r>
          </a:p>
          <a:p>
            <a:r>
              <a:rPr lang="en-US" dirty="0"/>
              <a:t>all grow and shrink on demand.</a:t>
            </a:r>
          </a:p>
        </p:txBody>
      </p:sp>
    </p:spTree>
    <p:extLst>
      <p:ext uri="{BB962C8B-B14F-4D97-AF65-F5344CB8AC3E}">
        <p14:creationId xmlns:p14="http://schemas.microsoft.com/office/powerpoint/2010/main" val="1385444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3806B6DB-D39B-42F1-BCE7-27FE2566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Message Queues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1093ED1-D110-4D56-8BC1-77558755C3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Simplified Decoupling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Break Up Apps</a:t>
            </a:r>
          </a:p>
          <a:p>
            <a:pPr lvl="1"/>
            <a:r>
              <a:rPr lang="en-US" dirty="0"/>
              <a:t>Migrate to Microservices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Shift to Serverless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B1AB8C2-BFA8-45FA-B908-1A30D58BDB3D}"/>
              </a:ext>
            </a:extLst>
          </p:cNvPr>
          <p:cNvSpPr txBox="1"/>
          <p:nvPr/>
        </p:nvSpPr>
        <p:spPr>
          <a:xfrm>
            <a:off x="503501" y="1770927"/>
            <a:ext cx="870462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Message queues remove dependencies between components and significantly simplify </a:t>
            </a:r>
          </a:p>
          <a:p>
            <a:r>
              <a:rPr lang="en-US" dirty="0"/>
              <a:t>the coding of decoupled applications. </a:t>
            </a:r>
            <a:r>
              <a:rPr lang="en-US" dirty="0">
                <a:hlinkClick r:id="rId2"/>
              </a:rPr>
              <a:t>Message queues</a:t>
            </a:r>
            <a:r>
              <a:rPr lang="en-US" dirty="0"/>
              <a:t> are an elegantly simple way to decouple </a:t>
            </a:r>
          </a:p>
          <a:p>
            <a:r>
              <a:rPr lang="en-US" dirty="0"/>
              <a:t>distributed systems, whether you're using monolithic applications, microservices or serverless architectures.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61CF139-52C0-42DA-95BC-1C4D96158825}"/>
              </a:ext>
            </a:extLst>
          </p:cNvPr>
          <p:cNvSpPr txBox="1"/>
          <p:nvPr/>
        </p:nvSpPr>
        <p:spPr>
          <a:xfrm>
            <a:off x="1006997" y="3240667"/>
            <a:ext cx="747512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Microservices integration patterns that are based on events and asynchronous messaging </a:t>
            </a:r>
          </a:p>
          <a:p>
            <a:r>
              <a:rPr lang="en-US" dirty="0"/>
              <a:t>optimize scalability and resiliency. Use </a:t>
            </a:r>
            <a:r>
              <a:rPr lang="en-US" dirty="0">
                <a:hlinkClick r:id="rId3"/>
              </a:rPr>
              <a:t>message queuing services</a:t>
            </a:r>
            <a:r>
              <a:rPr lang="en-US" dirty="0"/>
              <a:t> to coordinate multiple </a:t>
            </a:r>
          </a:p>
          <a:p>
            <a:r>
              <a:rPr lang="en-US" dirty="0"/>
              <a:t>microservices, notify microservices of data changes, or as an event firehose to process IoT, </a:t>
            </a:r>
          </a:p>
          <a:p>
            <a:r>
              <a:rPr lang="en-US" dirty="0"/>
              <a:t>social and real-time data.</a:t>
            </a:r>
          </a:p>
        </p:txBody>
      </p:sp>
    </p:spTree>
    <p:extLst>
      <p:ext uri="{BB962C8B-B14F-4D97-AF65-F5344CB8AC3E}">
        <p14:creationId xmlns:p14="http://schemas.microsoft.com/office/powerpoint/2010/main" val="1648449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D5C6D7E-CC73-47D5-8062-105C48954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Rabbit MQ: Queue + Exchange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8FFE9DC-4AA4-4387-A932-D33E9B5C21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18"/>
          <a:stretch/>
        </p:blipFill>
        <p:spPr>
          <a:xfrm>
            <a:off x="359665" y="1237488"/>
            <a:ext cx="8229600" cy="203620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FCBD874-D431-48C0-9305-A71286C61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503" y="3029873"/>
            <a:ext cx="7973568" cy="169429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1B17364-DE21-4CE1-B126-98C0D449A7AF}"/>
              </a:ext>
            </a:extLst>
          </p:cNvPr>
          <p:cNvSpPr/>
          <p:nvPr/>
        </p:nvSpPr>
        <p:spPr bwMode="auto">
          <a:xfrm>
            <a:off x="3178089" y="1237488"/>
            <a:ext cx="2582632" cy="1786128"/>
          </a:xfrm>
          <a:prstGeom prst="rect">
            <a:avLst/>
          </a:prstGeom>
          <a:noFill/>
          <a:ln w="762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90AE743-7AD4-4D43-B262-64CF29B78FF4}"/>
              </a:ext>
            </a:extLst>
          </p:cNvPr>
          <p:cNvSpPr/>
          <p:nvPr/>
        </p:nvSpPr>
        <p:spPr bwMode="auto">
          <a:xfrm>
            <a:off x="5874190" y="3011568"/>
            <a:ext cx="2587598" cy="1662869"/>
          </a:xfrm>
          <a:prstGeom prst="rect">
            <a:avLst/>
          </a:prstGeom>
          <a:noFill/>
          <a:ln w="76200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C9CBCA8-5284-4970-816F-7A60BD3D4D0D}"/>
              </a:ext>
            </a:extLst>
          </p:cNvPr>
          <p:cNvSpPr/>
          <p:nvPr/>
        </p:nvSpPr>
        <p:spPr>
          <a:xfrm>
            <a:off x="409044" y="4674437"/>
            <a:ext cx="44564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4"/>
              </a:rPr>
              <a:t>http://www.rabbitmq.com/getstarted.html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747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209013C9-A701-4B95-BA07-10C354A62A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First Looks Of:</a:t>
            </a: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21967A67-66D2-4776-AB17-A2B292A73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3716392"/>
            <a:ext cx="8466881" cy="1232700"/>
          </a:xfrm>
        </p:spPr>
        <p:txBody>
          <a:bodyPr/>
          <a:lstStyle/>
          <a:p>
            <a:r>
              <a:rPr lang="en-US" dirty="0"/>
              <a:t>NineYi.Msa.Infra.Messaging.*</a:t>
            </a:r>
          </a:p>
        </p:txBody>
      </p:sp>
    </p:spTree>
    <p:extLst>
      <p:ext uri="{BB962C8B-B14F-4D97-AF65-F5344CB8AC3E}">
        <p14:creationId xmlns:p14="http://schemas.microsoft.com/office/powerpoint/2010/main" val="3269030266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50397</TotalTime>
  <Words>1154</Words>
  <Application>Microsoft Office PowerPoint</Application>
  <PresentationFormat>如螢幕大小 (16:9)</PresentationFormat>
  <Paragraphs>221</Paragraphs>
  <Slides>34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34</vt:i4>
      </vt:variant>
    </vt:vector>
  </HeadingPairs>
  <TitlesOfParts>
    <vt:vector size="42" baseType="lpstr">
      <vt:lpstr>微軟正黑體</vt:lpstr>
      <vt:lpstr>Arial</vt:lpstr>
      <vt:lpstr>Calibri</vt:lpstr>
      <vt:lpstr>Calibri Light</vt:lpstr>
      <vt:lpstr>Swiss</vt:lpstr>
      <vt:lpstr>Office 佈景主題</vt:lpstr>
      <vt:lpstr>1_Swiss</vt:lpstr>
      <vt:lpstr>2_Office 佈景主題</vt:lpstr>
      <vt:lpstr>PowerPoint 簡報</vt:lpstr>
      <vt:lpstr>Andrew Wu 是誰?</vt:lpstr>
      <vt:lpstr>.NET Microservices</vt:lpstr>
      <vt:lpstr>AGENDA</vt:lpstr>
      <vt:lpstr>What is a Message Queue?</vt:lpstr>
      <vt:lpstr>Benefits of Message Queues</vt:lpstr>
      <vt:lpstr>Benefits of Message Queues</vt:lpstr>
      <vt:lpstr>Rabbit MQ: Queue + Exchange</vt:lpstr>
      <vt:lpstr> First Looks Of:</vt:lpstr>
      <vt:lpstr>Design Goal</vt:lpstr>
      <vt:lpstr>Design Concept (One-Way Async)</vt:lpstr>
      <vt:lpstr>Design Concept (Two-Way RPC)</vt:lpstr>
      <vt:lpstr>除了這些，其他都抽象化封裝起來…</vt:lpstr>
      <vt:lpstr>DEMO #1</vt:lpstr>
      <vt:lpstr>DEMO #1</vt:lpstr>
      <vt:lpstr>DEMO #2</vt:lpstr>
      <vt:lpstr> Inside Messaging.*</vt:lpstr>
      <vt:lpstr>What Architect Thinks…</vt:lpstr>
      <vt:lpstr>Demo #3  Synchronization Basic, Async &amp; WaitHandle</vt:lpstr>
      <vt:lpstr>Synchronize Basic:</vt:lpstr>
      <vt:lpstr>Async / Await</vt:lpstr>
      <vt:lpstr>PowerPoint 簡報</vt:lpstr>
      <vt:lpstr>Demo #4  Support Graceful Shutdown</vt:lpstr>
      <vt:lpstr>Auto Scaling In Infra Way</vt:lpstr>
      <vt:lpstr>Graceful Shutdown</vt:lpstr>
      <vt:lpstr>PowerPoint 簡報</vt:lpstr>
      <vt:lpstr>PowerPoint 簡報</vt:lpstr>
      <vt:lpstr>PowerPoint 簡報</vt:lpstr>
      <vt:lpstr>PowerPoint 簡報</vt:lpstr>
      <vt:lpstr>PowerPoint 簡報</vt:lpstr>
      <vt:lpstr> Question?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Andrew Wu</dc:creator>
  <cp:lastModifiedBy>Andrew Wu</cp:lastModifiedBy>
  <cp:revision>369</cp:revision>
  <dcterms:modified xsi:type="dcterms:W3CDTF">2019-01-28T10:37:56Z</dcterms:modified>
</cp:coreProperties>
</file>